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7" r:id="rId8"/>
    <p:sldId id="261" r:id="rId9"/>
    <p:sldId id="262" r:id="rId10"/>
    <p:sldId id="264" r:id="rId11"/>
    <p:sldId id="263" r:id="rId12"/>
    <p:sldId id="266" r:id="rId13"/>
    <p:sldId id="268" r:id="rId14"/>
    <p:sldId id="269" r:id="rId15"/>
    <p:sldId id="272" r:id="rId16"/>
    <p:sldId id="290" r:id="rId17"/>
    <p:sldId id="288" r:id="rId18"/>
    <p:sldId id="295" r:id="rId19"/>
    <p:sldId id="289" r:id="rId20"/>
    <p:sldId id="294" r:id="rId21"/>
    <p:sldId id="296" r:id="rId22"/>
    <p:sldId id="292" r:id="rId23"/>
    <p:sldId id="270" r:id="rId24"/>
    <p:sldId id="273" r:id="rId25"/>
    <p:sldId id="274" r:id="rId26"/>
    <p:sldId id="275" r:id="rId27"/>
    <p:sldId id="276" r:id="rId28"/>
    <p:sldId id="271" r:id="rId29"/>
    <p:sldId id="291" r:id="rId30"/>
    <p:sldId id="277" r:id="rId31"/>
    <p:sldId id="278" r:id="rId32"/>
    <p:sldId id="279" r:id="rId33"/>
    <p:sldId id="280" r:id="rId34"/>
    <p:sldId id="281" r:id="rId35"/>
    <p:sldId id="282" r:id="rId36"/>
    <p:sldId id="287" r:id="rId37"/>
    <p:sldId id="283" r:id="rId38"/>
    <p:sldId id="284" r:id="rId39"/>
    <p:sldId id="285" r:id="rId40"/>
    <p:sldId id="28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234"/>
    <a:srgbClr val="17283D"/>
    <a:srgbClr val="1B304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5" d="100"/>
          <a:sy n="65" d="100"/>
        </p:scale>
        <p:origin x="-58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B63B87-40DB-4C2B-947E-80CE86A8A32E}" type="datetimeFigureOut">
              <a:rPr lang="en-US" smtClean="0"/>
              <a:pPr/>
              <a:t>10/17/2009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867DB-2B54-4C9D-A6BA-05A995DE7E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B87-40DB-4C2B-947E-80CE86A8A32E}" type="datetimeFigureOut">
              <a:rPr lang="en-US" smtClean="0"/>
              <a:pPr/>
              <a:t>10/17/2009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867DB-2B54-4C9D-A6BA-05A995DE7E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B87-40DB-4C2B-947E-80CE86A8A32E}" type="datetimeFigureOut">
              <a:rPr lang="en-US" smtClean="0"/>
              <a:pPr/>
              <a:t>10/17/2009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867DB-2B54-4C9D-A6BA-05A995DE7E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63B87-40DB-4C2B-947E-80CE86A8A32E}" type="datetimeFigureOut">
              <a:rPr lang="en-US" smtClean="0"/>
              <a:pPr/>
              <a:t>10/17/2009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867DB-2B54-4C9D-A6BA-05A995DE7E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63B87-40DB-4C2B-947E-80CE86A8A32E}" type="datetimeFigureOut">
              <a:rPr lang="en-US" smtClean="0"/>
              <a:pPr/>
              <a:t>10/17/2009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867DB-2B54-4C9D-A6BA-05A995DE7E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B63B87-40DB-4C2B-947E-80CE86A8A32E}" type="datetimeFigureOut">
              <a:rPr lang="en-US" smtClean="0"/>
              <a:pPr/>
              <a:t>10/17/2009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867DB-2B54-4C9D-A6BA-05A995DE7E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B63B87-40DB-4C2B-947E-80CE86A8A32E}" type="datetimeFigureOut">
              <a:rPr lang="en-US" smtClean="0"/>
              <a:pPr/>
              <a:t>10/17/2009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5867DB-2B54-4C9D-A6BA-05A995DE7E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63B87-40DB-4C2B-947E-80CE86A8A32E}" type="datetimeFigureOut">
              <a:rPr lang="en-US" smtClean="0"/>
              <a:pPr/>
              <a:t>10/17/2009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5867DB-2B54-4C9D-A6BA-05A995DE7E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63B87-40DB-4C2B-947E-80CE86A8A32E}" type="datetimeFigureOut">
              <a:rPr lang="en-US" smtClean="0"/>
              <a:pPr/>
              <a:t>10/17/2009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5867DB-2B54-4C9D-A6BA-05A995DE7E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63B87-40DB-4C2B-947E-80CE86A8A32E}" type="datetimeFigureOut">
              <a:rPr lang="en-US" smtClean="0"/>
              <a:pPr/>
              <a:t>10/17/2009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867DB-2B54-4C9D-A6BA-05A995DE7E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63B87-40DB-4C2B-947E-80CE86A8A32E}" type="datetimeFigureOut">
              <a:rPr lang="en-US" smtClean="0"/>
              <a:pPr/>
              <a:t>10/17/2009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867DB-2B54-4C9D-A6BA-05A995DE7E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63B87-40DB-4C2B-947E-80CE86A8A32E}" type="datetimeFigureOut">
              <a:rPr lang="en-US" smtClean="0"/>
              <a:pPr/>
              <a:t>10/17/2009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867DB-2B54-4C9D-A6BA-05A995DE7E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0.jpeg"/><Relationship Id="rId7"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0.jpeg"/><Relationship Id="rId7"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4.jpe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jpe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99468" y="3365863"/>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Picture 28" descr="Nasa-PIA04250.jpg"/>
          <p:cNvPicPr>
            <a:picLocks noChangeAspect="1"/>
          </p:cNvPicPr>
          <p:nvPr/>
        </p:nvPicPr>
        <p:blipFill>
          <a:blip r:embed="rId2"/>
          <a:srcRect l="4379" t="37500" r="6008" b="37500"/>
          <a:stretch>
            <a:fillRect/>
          </a:stretch>
        </p:blipFill>
        <p:spPr>
          <a:xfrm>
            <a:off x="427703" y="2791691"/>
            <a:ext cx="8314514" cy="609600"/>
          </a:xfrm>
          <a:prstGeom prst="rect">
            <a:avLst/>
          </a:prstGeom>
        </p:spPr>
      </p:pic>
      <p:sp>
        <p:nvSpPr>
          <p:cNvPr id="26" name="TextBox 25"/>
          <p:cNvSpPr txBox="1"/>
          <p:nvPr/>
        </p:nvSpPr>
        <p:spPr>
          <a:xfrm>
            <a:off x="2057400" y="2133600"/>
            <a:ext cx="5029200" cy="1938992"/>
          </a:xfrm>
          <a:prstGeom prst="rect">
            <a:avLst/>
          </a:prstGeom>
          <a:noFill/>
        </p:spPr>
        <p:txBody>
          <a:bodyPr wrap="square" rtlCol="0">
            <a:spAutoFit/>
          </a:bodyPr>
          <a:lstStyle/>
          <a:p>
            <a:pPr algn="ctr"/>
            <a:r>
              <a:rPr lang="en-US" sz="6000" dirty="0" smtClean="0">
                <a:solidFill>
                  <a:schemeClr val="bg1"/>
                </a:solidFill>
                <a:latin typeface="Arial" pitchFamily="34" charset="0"/>
              </a:rPr>
              <a:t>THE</a:t>
            </a:r>
          </a:p>
          <a:p>
            <a:pPr algn="ctr"/>
            <a:r>
              <a:rPr lang="en-US" sz="6000" dirty="0" smtClean="0">
                <a:solidFill>
                  <a:schemeClr val="bg1"/>
                </a:solidFill>
                <a:latin typeface="Arial" pitchFamily="34" charset="0"/>
              </a:rPr>
              <a:t>MILKY  WAY</a:t>
            </a:r>
            <a:endParaRPr lang="en-US" sz="6000" dirty="0">
              <a:solidFill>
                <a:schemeClr val="bg1"/>
              </a:solidFill>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30195"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descr="milky_way_20050710_sized.jpg"/>
          <p:cNvPicPr>
            <a:picLocks noChangeAspect="1"/>
          </p:cNvPicPr>
          <p:nvPr/>
        </p:nvPicPr>
        <p:blipFill>
          <a:blip r:embed="rId2"/>
          <a:srcRect r="69515" b="25607"/>
          <a:stretch>
            <a:fillRect/>
          </a:stretch>
        </p:blipFill>
        <p:spPr>
          <a:xfrm>
            <a:off x="6470073" y="-263236"/>
            <a:ext cx="2673927" cy="7121236"/>
          </a:xfrm>
          <a:prstGeom prst="rect">
            <a:avLst/>
          </a:prstGeom>
          <a:effectLst>
            <a:softEdge rad="635000"/>
          </a:effectLst>
        </p:spPr>
      </p:pic>
      <p:pic>
        <p:nvPicPr>
          <p:cNvPr id="15" name="Picture 14" descr="milky_way_20050710_sized.jpg"/>
          <p:cNvPicPr>
            <a:picLocks noChangeAspect="1"/>
          </p:cNvPicPr>
          <p:nvPr/>
        </p:nvPicPr>
        <p:blipFill>
          <a:blip r:embed="rId2"/>
          <a:srcRect b="39501"/>
          <a:stretch>
            <a:fillRect/>
          </a:stretch>
        </p:blipFill>
        <p:spPr>
          <a:xfrm>
            <a:off x="0" y="-2"/>
            <a:ext cx="7412182" cy="6858001"/>
          </a:xfrm>
          <a:prstGeom prst="rect">
            <a:avLst/>
          </a:prstGeom>
          <a:effectLst>
            <a:softEdge rad="635000"/>
          </a:effectLst>
        </p:spPr>
      </p:pic>
      <p:pic>
        <p:nvPicPr>
          <p:cNvPr id="18" name="Picture 17" descr="milky_way_20050710_sized.jpg"/>
          <p:cNvPicPr>
            <a:picLocks noChangeAspect="1"/>
          </p:cNvPicPr>
          <p:nvPr/>
        </p:nvPicPr>
        <p:blipFill>
          <a:blip r:embed="rId2"/>
          <a:srcRect b="20935"/>
          <a:stretch>
            <a:fillRect/>
          </a:stretch>
        </p:blipFill>
        <p:spPr>
          <a:xfrm>
            <a:off x="1773705" y="-180109"/>
            <a:ext cx="5680040" cy="7038109"/>
          </a:xfrm>
          <a:prstGeom prst="rect">
            <a:avLst/>
          </a:prstGeom>
          <a:effectLst>
            <a:softEdge rad="635000"/>
          </a:effectLst>
        </p:spPr>
      </p:pic>
      <p:sp>
        <p:nvSpPr>
          <p:cNvPr id="8" name="TextBox 7"/>
          <p:cNvSpPr txBox="1"/>
          <p:nvPr/>
        </p:nvSpPr>
        <p:spPr>
          <a:xfrm>
            <a:off x="775855" y="1898336"/>
            <a:ext cx="7481455" cy="2954655"/>
          </a:xfrm>
          <a:prstGeom prst="rect">
            <a:avLst/>
          </a:prstGeom>
          <a:noFill/>
        </p:spPr>
        <p:txBody>
          <a:bodyPr wrap="square" rtlCol="0">
            <a:spAutoFit/>
          </a:bodyPr>
          <a:lstStyle/>
          <a:p>
            <a:pPr algn="ctr"/>
            <a:r>
              <a:rPr lang="en-US" sz="3600" i="1" dirty="0" smtClean="0">
                <a:solidFill>
                  <a:schemeClr val="bg1"/>
                </a:solidFill>
                <a:latin typeface="Freestyle Script" pitchFamily="66" charset="0"/>
              </a:rPr>
              <a:t> </a:t>
            </a:r>
            <a:r>
              <a:rPr lang="en-US" sz="15000" i="1" dirty="0" smtClean="0">
                <a:solidFill>
                  <a:schemeClr val="bg1"/>
                </a:solidFill>
                <a:latin typeface="Freestyle Script" pitchFamily="66" charset="0"/>
              </a:rPr>
              <a:t>Milky Way</a:t>
            </a:r>
          </a:p>
          <a:p>
            <a:pPr algn="ctr">
              <a:spcAft>
                <a:spcPts val="1200"/>
              </a:spcAft>
            </a:pPr>
            <a:r>
              <a:rPr lang="en-US" sz="3600" i="1" dirty="0" smtClean="0">
                <a:solidFill>
                  <a:schemeClr val="bg1"/>
                </a:solidFill>
                <a:latin typeface="Freestyle Script" pitchFamily="66" charset="0"/>
              </a:rPr>
              <a:t> </a:t>
            </a:r>
            <a:endParaRPr lang="en-US" sz="3600" i="1" dirty="0">
              <a:solidFill>
                <a:schemeClr val="bg1"/>
              </a:solidFill>
              <a:latin typeface="Freestyle Script" pitchFamily="66" charset="0"/>
            </a:endParaRPr>
          </a:p>
        </p:txBody>
      </p:sp>
      <p:cxnSp>
        <p:nvCxnSpPr>
          <p:cNvPr id="20" name="Straight Connector 19"/>
          <p:cNvCxnSpPr/>
          <p:nvPr/>
        </p:nvCxnSpPr>
        <p:spPr>
          <a:xfrm flipV="1">
            <a:off x="2632364" y="4765964"/>
            <a:ext cx="457200" cy="29094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500750" y="5146965"/>
            <a:ext cx="443341" cy="23552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70909" y="5486400"/>
            <a:ext cx="1620982" cy="84512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03418" y="4752109"/>
            <a:ext cx="415637" cy="12469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840182" y="4876800"/>
            <a:ext cx="665018" cy="59574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505200" y="4558145"/>
            <a:ext cx="762000" cy="31865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32909" y="4890655"/>
            <a:ext cx="1011382" cy="55418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3969327" y="4856017"/>
            <a:ext cx="872837" cy="27709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031673" y="5805054"/>
            <a:ext cx="886691" cy="13854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558145" y="5430982"/>
            <a:ext cx="581891" cy="13854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378037" y="5569527"/>
            <a:ext cx="775855" cy="77585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0" name="Picture 49" descr="Nasa-PIA04250.jpg"/>
          <p:cNvPicPr>
            <a:picLocks noChangeAspect="1"/>
          </p:cNvPicPr>
          <p:nvPr/>
        </p:nvPicPr>
        <p:blipFill>
          <a:blip r:embed="rId3"/>
          <a:srcRect l="4379" t="37500" r="6008" b="37500"/>
          <a:stretch>
            <a:fillRect/>
          </a:stretch>
        </p:blipFill>
        <p:spPr>
          <a:xfrm>
            <a:off x="394855" y="284018"/>
            <a:ext cx="8333511" cy="2840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5613"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49810" y="2830576"/>
            <a:ext cx="6324600" cy="769441"/>
          </a:xfrm>
          <a:prstGeom prst="rect">
            <a:avLst/>
          </a:prstGeom>
          <a:noFill/>
        </p:spPr>
        <p:txBody>
          <a:bodyPr wrap="square" rtlCol="0">
            <a:spAutoFit/>
          </a:bodyPr>
          <a:lstStyle/>
          <a:p>
            <a:pPr algn="ctr">
              <a:spcAft>
                <a:spcPts val="1200"/>
              </a:spcAft>
            </a:pPr>
            <a:r>
              <a:rPr lang="en-US" sz="3600" dirty="0" smtClean="0">
                <a:solidFill>
                  <a:schemeClr val="bg1"/>
                </a:solidFill>
                <a:latin typeface="Arial" pitchFamily="34" charset="0"/>
              </a:rPr>
              <a:t>  </a:t>
            </a:r>
            <a:r>
              <a:rPr lang="en-US" sz="4400" dirty="0" smtClean="0">
                <a:solidFill>
                  <a:schemeClr val="bg1"/>
                </a:solidFill>
                <a:latin typeface="Arial" pitchFamily="34" charset="0"/>
              </a:rPr>
              <a:t>WHAT  IS  IT ?</a:t>
            </a:r>
          </a:p>
        </p:txBody>
      </p:sp>
      <p:pic>
        <p:nvPicPr>
          <p:cNvPr id="8" name="Picture 7"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descr="mwpan2_Aitoff_1200x600.jpg"/>
          <p:cNvPicPr>
            <a:picLocks noChangeAspect="1"/>
          </p:cNvPicPr>
          <p:nvPr/>
        </p:nvPicPr>
        <p:blipFill>
          <a:blip r:embed="rId2"/>
          <a:stretch>
            <a:fillRect/>
          </a:stretch>
        </p:blipFill>
        <p:spPr>
          <a:xfrm>
            <a:off x="191729" y="1113503"/>
            <a:ext cx="8745794" cy="4372898"/>
          </a:xfrm>
          <a:prstGeom prst="rect">
            <a:avLst/>
          </a:prstGeom>
          <a:effectLst>
            <a:softEdge rad="635000"/>
          </a:effectLst>
        </p:spPr>
      </p:pic>
      <p:pic>
        <p:nvPicPr>
          <p:cNvPr id="11" name="Picture 10" descr="Nasa-PIA04250.jpg"/>
          <p:cNvPicPr>
            <a:picLocks noChangeAspect="1"/>
          </p:cNvPicPr>
          <p:nvPr/>
        </p:nvPicPr>
        <p:blipFill>
          <a:blip r:embed="rId3"/>
          <a:srcRect l="4379" t="37500" r="6008" b="37500"/>
          <a:stretch>
            <a:fillRect/>
          </a:stretch>
        </p:blipFill>
        <p:spPr>
          <a:xfrm>
            <a:off x="394855" y="284018"/>
            <a:ext cx="8333511" cy="284018"/>
          </a:xfrm>
          <a:prstGeom prst="rect">
            <a:avLst/>
          </a:prstGeom>
        </p:spPr>
      </p:pic>
      <p:sp>
        <p:nvSpPr>
          <p:cNvPr id="8" name="TextBox 7"/>
          <p:cNvSpPr txBox="1"/>
          <p:nvPr/>
        </p:nvSpPr>
        <p:spPr>
          <a:xfrm>
            <a:off x="650929" y="873114"/>
            <a:ext cx="8012623" cy="5524589"/>
          </a:xfrm>
          <a:prstGeom prst="rect">
            <a:avLst/>
          </a:prstGeom>
          <a:noFill/>
        </p:spPr>
        <p:txBody>
          <a:bodyPr wrap="square" rtlCol="0">
            <a:spAutoFit/>
          </a:bodyPr>
          <a:lstStyle/>
          <a:p>
            <a:pPr marL="341313" indent="-341313">
              <a:spcAft>
                <a:spcPts val="1200"/>
              </a:spcAft>
              <a:buFont typeface="Wingdings" pitchFamily="2" charset="2"/>
              <a:buChar char="§"/>
            </a:pPr>
            <a:r>
              <a:rPr lang="en-US" sz="2400" dirty="0" smtClean="0">
                <a:solidFill>
                  <a:schemeClr val="bg1"/>
                </a:solidFill>
                <a:latin typeface="Arial" pitchFamily="34" charset="0"/>
              </a:rPr>
              <a:t>The Word  ‘Milky Way’</a:t>
            </a:r>
          </a:p>
          <a:p>
            <a:pPr marL="682625" indent="-341313">
              <a:spcAft>
                <a:spcPts val="1200"/>
              </a:spcAft>
            </a:pPr>
            <a:r>
              <a:rPr lang="en-US" sz="2400" dirty="0" smtClean="0">
                <a:solidFill>
                  <a:schemeClr val="bg1"/>
                </a:solidFill>
                <a:latin typeface="Arial" pitchFamily="34" charset="0"/>
              </a:rPr>
              <a:t>-   English translation of the Latin word Via </a:t>
            </a:r>
            <a:r>
              <a:rPr lang="en-US" sz="2400" dirty="0" err="1" smtClean="0">
                <a:solidFill>
                  <a:schemeClr val="bg1"/>
                </a:solidFill>
                <a:latin typeface="Arial" pitchFamily="34" charset="0"/>
              </a:rPr>
              <a:t>Lactea</a:t>
            </a:r>
            <a:r>
              <a:rPr lang="en-US" sz="2400" dirty="0" smtClean="0">
                <a:solidFill>
                  <a:schemeClr val="bg1"/>
                </a:solidFill>
                <a:latin typeface="Arial" pitchFamily="34" charset="0"/>
              </a:rPr>
              <a:t> </a:t>
            </a:r>
          </a:p>
          <a:p>
            <a:pPr marL="682625" indent="-341313">
              <a:spcAft>
                <a:spcPts val="1200"/>
              </a:spcAft>
              <a:buFontTx/>
              <a:buChar char="-"/>
            </a:pPr>
            <a:r>
              <a:rPr lang="en-US" sz="2400" dirty="0" smtClean="0">
                <a:solidFill>
                  <a:schemeClr val="bg1"/>
                </a:solidFill>
                <a:latin typeface="Arial" pitchFamily="34" charset="0"/>
              </a:rPr>
              <a:t>Translation from Greek word </a:t>
            </a:r>
            <a:r>
              <a:rPr lang="en-US" sz="2400" dirty="0" err="1" smtClean="0">
                <a:solidFill>
                  <a:schemeClr val="bg1"/>
                </a:solidFill>
                <a:latin typeface="Arial" pitchFamily="34" charset="0"/>
              </a:rPr>
              <a:t>Γαλαξίας</a:t>
            </a:r>
            <a:r>
              <a:rPr lang="en-US" sz="2400" dirty="0" smtClean="0">
                <a:solidFill>
                  <a:schemeClr val="bg1"/>
                </a:solidFill>
                <a:latin typeface="Arial" pitchFamily="34" charset="0"/>
              </a:rPr>
              <a:t>, </a:t>
            </a:r>
            <a:r>
              <a:rPr lang="en-US" sz="2400" dirty="0" err="1" smtClean="0">
                <a:solidFill>
                  <a:schemeClr val="bg1"/>
                </a:solidFill>
                <a:latin typeface="Arial" pitchFamily="34" charset="0"/>
              </a:rPr>
              <a:t>Galaxias</a:t>
            </a:r>
            <a:r>
              <a:rPr lang="en-US" sz="2400" dirty="0" smtClean="0">
                <a:solidFill>
                  <a:schemeClr val="bg1"/>
                </a:solidFill>
                <a:latin typeface="Arial" pitchFamily="34" charset="0"/>
              </a:rPr>
              <a:t>, -  derived from the word for milk (</a:t>
            </a:r>
            <a:r>
              <a:rPr lang="en-US" sz="2400" dirty="0" err="1" smtClean="0">
                <a:solidFill>
                  <a:schemeClr val="bg1"/>
                </a:solidFill>
                <a:latin typeface="Arial" pitchFamily="34" charset="0"/>
              </a:rPr>
              <a:t>γάλα</a:t>
            </a:r>
            <a:r>
              <a:rPr lang="en-US" sz="2400" dirty="0" smtClean="0">
                <a:solidFill>
                  <a:schemeClr val="bg1"/>
                </a:solidFill>
                <a:latin typeface="Arial" pitchFamily="34" charset="0"/>
              </a:rPr>
              <a:t>, gala) - </a:t>
            </a:r>
            <a:r>
              <a:rPr lang="en-US" sz="2000" dirty="0" smtClean="0">
                <a:solidFill>
                  <a:schemeClr val="bg1"/>
                </a:solidFill>
                <a:latin typeface="Arial" pitchFamily="34" charset="0"/>
              </a:rPr>
              <a:t>referring to the pale band of light seen as the galactic plane and/or </a:t>
            </a:r>
            <a:br>
              <a:rPr lang="en-US" sz="2000" dirty="0" smtClean="0">
                <a:solidFill>
                  <a:schemeClr val="bg1"/>
                </a:solidFill>
                <a:latin typeface="Arial" pitchFamily="34" charset="0"/>
              </a:rPr>
            </a:br>
            <a:r>
              <a:rPr lang="en-US" sz="2000" dirty="0" err="1" smtClean="0">
                <a:solidFill>
                  <a:schemeClr val="bg1"/>
                </a:solidFill>
                <a:latin typeface="Arial" pitchFamily="34" charset="0"/>
              </a:rPr>
              <a:t>Galaxias</a:t>
            </a:r>
            <a:r>
              <a:rPr lang="en-US" sz="2000" dirty="0" smtClean="0">
                <a:solidFill>
                  <a:schemeClr val="bg1"/>
                </a:solidFill>
                <a:latin typeface="Arial" pitchFamily="34" charset="0"/>
              </a:rPr>
              <a:t> </a:t>
            </a:r>
            <a:r>
              <a:rPr lang="en-US" sz="2000" dirty="0" err="1" smtClean="0">
                <a:solidFill>
                  <a:schemeClr val="bg1"/>
                </a:solidFill>
                <a:latin typeface="Arial" pitchFamily="34" charset="0"/>
              </a:rPr>
              <a:t>Kyklos</a:t>
            </a:r>
            <a:r>
              <a:rPr lang="en-US" sz="2000" dirty="0" smtClean="0">
                <a:solidFill>
                  <a:schemeClr val="bg1"/>
                </a:solidFill>
                <a:latin typeface="Arial" pitchFamily="34" charset="0"/>
              </a:rPr>
              <a:t> "Milky Circle“ (myth)</a:t>
            </a:r>
          </a:p>
          <a:p>
            <a:pPr marL="1022350" indent="-341313">
              <a:spcAft>
                <a:spcPts val="900"/>
              </a:spcAft>
              <a:buFontTx/>
              <a:buChar char="-"/>
            </a:pPr>
            <a:r>
              <a:rPr lang="en-US" sz="2000" dirty="0" smtClean="0">
                <a:solidFill>
                  <a:schemeClr val="bg1"/>
                </a:solidFill>
                <a:latin typeface="Arial" pitchFamily="34" charset="0"/>
              </a:rPr>
              <a:t>Spanish/Portuguese</a:t>
            </a:r>
            <a:r>
              <a:rPr lang="en-US" sz="2000" b="1" dirty="0" smtClean="0">
                <a:solidFill>
                  <a:schemeClr val="bg1"/>
                </a:solidFill>
                <a:latin typeface="Arial" pitchFamily="34" charset="0"/>
              </a:rPr>
              <a:t> </a:t>
            </a:r>
            <a:r>
              <a:rPr lang="en-US" sz="2000" dirty="0" smtClean="0">
                <a:solidFill>
                  <a:schemeClr val="bg1"/>
                </a:solidFill>
                <a:latin typeface="Arial" pitchFamily="34" charset="0"/>
              </a:rPr>
              <a:t> -  "The Road to Santiago“</a:t>
            </a:r>
          </a:p>
          <a:p>
            <a:pPr marL="1022350" indent="-341313">
              <a:spcAft>
                <a:spcPts val="900"/>
              </a:spcAft>
              <a:buFontTx/>
              <a:buChar char="-"/>
            </a:pPr>
            <a:r>
              <a:rPr lang="en-US" sz="2000" dirty="0" smtClean="0">
                <a:solidFill>
                  <a:schemeClr val="bg1"/>
                </a:solidFill>
                <a:latin typeface="Arial" pitchFamily="34" charset="0"/>
              </a:rPr>
              <a:t>Norwegian/Icelandic - "The Winter Way“</a:t>
            </a:r>
          </a:p>
          <a:p>
            <a:pPr marL="1022350" indent="-341313">
              <a:spcAft>
                <a:spcPts val="900"/>
              </a:spcAft>
              <a:buFontTx/>
              <a:buChar char="-"/>
            </a:pPr>
            <a:r>
              <a:rPr lang="en-US" sz="2000" dirty="0" smtClean="0">
                <a:solidFill>
                  <a:schemeClr val="bg1"/>
                </a:solidFill>
                <a:latin typeface="Arial" pitchFamily="34" charset="0"/>
              </a:rPr>
              <a:t>Lithuanian /Latvian -  “The Birds' Path”</a:t>
            </a:r>
          </a:p>
          <a:p>
            <a:pPr marL="1022350" indent="-341313">
              <a:spcAft>
                <a:spcPts val="900"/>
              </a:spcAft>
              <a:buFontTx/>
              <a:buChar char="-"/>
            </a:pPr>
            <a:r>
              <a:rPr lang="en-US" sz="2000" dirty="0" smtClean="0">
                <a:solidFill>
                  <a:schemeClr val="bg1"/>
                </a:solidFill>
                <a:latin typeface="Arial" pitchFamily="34" charset="0"/>
              </a:rPr>
              <a:t>Chinese - "Silver River" </a:t>
            </a:r>
          </a:p>
          <a:p>
            <a:pPr marL="1022350" indent="-341313">
              <a:spcAft>
                <a:spcPts val="900"/>
              </a:spcAft>
              <a:buFontTx/>
              <a:buChar char="-"/>
            </a:pPr>
            <a:r>
              <a:rPr lang="en-US" sz="2000" dirty="0" smtClean="0">
                <a:solidFill>
                  <a:schemeClr val="bg1"/>
                </a:solidFill>
                <a:latin typeface="Arial" pitchFamily="34" charset="0"/>
              </a:rPr>
              <a:t>Japanese - "River of Heaven" </a:t>
            </a:r>
          </a:p>
          <a:p>
            <a:pPr marL="1022350" indent="-341313">
              <a:spcAft>
                <a:spcPts val="900"/>
              </a:spcAft>
              <a:buFontTx/>
              <a:buChar char="-"/>
            </a:pPr>
            <a:r>
              <a:rPr lang="en-US" sz="2000" dirty="0" smtClean="0">
                <a:solidFill>
                  <a:schemeClr val="bg1"/>
                </a:solidFill>
                <a:latin typeface="Arial" pitchFamily="34" charset="0"/>
              </a:rPr>
              <a:t>Central Asia to Africa – “The Straw Way”</a:t>
            </a:r>
          </a:p>
          <a:p>
            <a:pPr marL="682625" indent="-341313">
              <a:spcAft>
                <a:spcPts val="1200"/>
              </a:spcAft>
              <a:buFontTx/>
              <a:buChar char="-"/>
            </a:pPr>
            <a:r>
              <a:rPr lang="en-US" sz="2200" dirty="0" smtClean="0">
                <a:solidFill>
                  <a:schemeClr val="bg1"/>
                </a:solidFill>
                <a:latin typeface="Arial" pitchFamily="34" charset="0"/>
              </a:rPr>
              <a:t>First appeared in English literature in a poem by Chaucer</a:t>
            </a:r>
            <a:endParaRPr lang="en-US" sz="2800" dirty="0" smtClean="0">
              <a:solidFill>
                <a:schemeClr val="bg1"/>
              </a:solidFill>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350px-Hubble2005-01-barred-spiral-galaxy-NGC1300.jpg"/>
          <p:cNvPicPr>
            <a:picLocks noChangeAspect="1"/>
          </p:cNvPicPr>
          <p:nvPr/>
        </p:nvPicPr>
        <p:blipFill>
          <a:blip r:embed="rId2"/>
          <a:stretch>
            <a:fillRect/>
          </a:stretch>
        </p:blipFill>
        <p:spPr>
          <a:xfrm>
            <a:off x="2722855" y="313838"/>
            <a:ext cx="6421145" cy="3669225"/>
          </a:xfrm>
          <a:prstGeom prst="rect">
            <a:avLst/>
          </a:prstGeom>
          <a:effectLst>
            <a:softEdge rad="635000"/>
          </a:effectLst>
        </p:spPr>
      </p:pic>
      <p:sp>
        <p:nvSpPr>
          <p:cNvPr id="8" name="TextBox 7"/>
          <p:cNvSpPr txBox="1"/>
          <p:nvPr/>
        </p:nvSpPr>
        <p:spPr>
          <a:xfrm>
            <a:off x="696674" y="1010245"/>
            <a:ext cx="7826643" cy="5847755"/>
          </a:xfrm>
          <a:prstGeom prst="rect">
            <a:avLst/>
          </a:prstGeom>
          <a:noFill/>
        </p:spPr>
        <p:txBody>
          <a:bodyPr wrap="square" rtlCol="0">
            <a:spAutoFit/>
          </a:bodyPr>
          <a:lstStyle/>
          <a:p>
            <a:pPr marL="341313" indent="-341313">
              <a:spcAft>
                <a:spcPts val="1200"/>
              </a:spcAft>
              <a:buFont typeface="Wingdings" pitchFamily="2" charset="2"/>
              <a:buChar char="§"/>
            </a:pPr>
            <a:r>
              <a:rPr lang="en-US" sz="2800" dirty="0" smtClean="0">
                <a:solidFill>
                  <a:schemeClr val="bg1"/>
                </a:solidFill>
                <a:latin typeface="Arial" pitchFamily="34" charset="0"/>
              </a:rPr>
              <a:t>Barred Spiral Galaxy </a:t>
            </a:r>
          </a:p>
          <a:p>
            <a:pPr marL="341313" indent="-341313">
              <a:spcAft>
                <a:spcPts val="1200"/>
              </a:spcAft>
              <a:buFont typeface="Wingdings" pitchFamily="2" charset="2"/>
              <a:buChar char="§"/>
            </a:pPr>
            <a:r>
              <a:rPr lang="en-US" sz="2800" dirty="0" smtClean="0">
                <a:solidFill>
                  <a:schemeClr val="bg1"/>
                </a:solidFill>
                <a:latin typeface="Arial" pitchFamily="34" charset="0"/>
              </a:rPr>
              <a:t>The Local Group </a:t>
            </a:r>
            <a:r>
              <a:rPr lang="en-US" sz="2000" dirty="0" smtClean="0">
                <a:solidFill>
                  <a:schemeClr val="bg1"/>
                </a:solidFill>
                <a:latin typeface="Arial" pitchFamily="34" charset="0"/>
              </a:rPr>
              <a:t>(comprises 30 galaxies with its gravitational center located between the Milky Way and the Andromeda Galaxy)</a:t>
            </a:r>
          </a:p>
          <a:p>
            <a:pPr marL="341313" indent="-341313">
              <a:spcAft>
                <a:spcPts val="1200"/>
              </a:spcAft>
              <a:buFont typeface="Wingdings" pitchFamily="2" charset="2"/>
              <a:buChar char="§"/>
            </a:pPr>
            <a:r>
              <a:rPr lang="en-US" sz="2800" dirty="0" smtClean="0">
                <a:solidFill>
                  <a:schemeClr val="bg1"/>
                </a:solidFill>
                <a:latin typeface="Arial" pitchFamily="34" charset="0"/>
              </a:rPr>
              <a:t>Approximately 100,000 light-years in diameter</a:t>
            </a:r>
          </a:p>
          <a:p>
            <a:pPr marL="341313" indent="-341313">
              <a:spcAft>
                <a:spcPts val="1200"/>
              </a:spcAft>
              <a:buFont typeface="Wingdings" pitchFamily="2" charset="2"/>
              <a:buChar char="§"/>
            </a:pPr>
            <a:r>
              <a:rPr lang="en-US" sz="2800" dirty="0" smtClean="0">
                <a:solidFill>
                  <a:schemeClr val="bg1"/>
                </a:solidFill>
                <a:latin typeface="Arial" pitchFamily="34" charset="0"/>
              </a:rPr>
              <a:t>About 1,000 light-years (9.5×10</a:t>
            </a:r>
            <a:r>
              <a:rPr lang="en-US" sz="2800" baseline="30000" dirty="0" smtClean="0">
                <a:solidFill>
                  <a:schemeClr val="bg1"/>
                </a:solidFill>
                <a:latin typeface="Arial" pitchFamily="34" charset="0"/>
              </a:rPr>
              <a:t>15</a:t>
            </a:r>
            <a:r>
              <a:rPr lang="en-US" sz="2800" dirty="0" smtClean="0">
                <a:solidFill>
                  <a:schemeClr val="bg1"/>
                </a:solidFill>
                <a:latin typeface="Arial" pitchFamily="34" charset="0"/>
              </a:rPr>
              <a:t> km) thick</a:t>
            </a:r>
          </a:p>
          <a:p>
            <a:pPr marL="341313" indent="-341313">
              <a:spcAft>
                <a:spcPts val="1200"/>
              </a:spcAft>
              <a:buFont typeface="Wingdings" pitchFamily="2" charset="2"/>
              <a:buChar char="§"/>
            </a:pPr>
            <a:r>
              <a:rPr lang="en-US" sz="2800" dirty="0" smtClean="0">
                <a:solidFill>
                  <a:schemeClr val="bg1"/>
                </a:solidFill>
                <a:latin typeface="Arial" pitchFamily="34" charset="0"/>
              </a:rPr>
              <a:t>Contains at least 200 – 400 billion stars</a:t>
            </a:r>
          </a:p>
          <a:p>
            <a:pPr marL="341313" indent="-341313">
              <a:spcAft>
                <a:spcPts val="1200"/>
              </a:spcAft>
              <a:buFont typeface="Wingdings" pitchFamily="2" charset="2"/>
              <a:buChar char="§"/>
            </a:pPr>
            <a:r>
              <a:rPr lang="en-US" sz="2800" dirty="0" smtClean="0">
                <a:solidFill>
                  <a:schemeClr val="bg1"/>
                </a:solidFill>
                <a:latin typeface="Arial" pitchFamily="34" charset="0"/>
              </a:rPr>
              <a:t>Rotational speed is about 157.82 mph</a:t>
            </a:r>
            <a:endParaRPr lang="en-US" sz="2000" dirty="0" smtClean="0">
              <a:solidFill>
                <a:schemeClr val="bg1"/>
              </a:solidFill>
              <a:latin typeface="Arial" pitchFamily="34" charset="0"/>
            </a:endParaRPr>
          </a:p>
          <a:p>
            <a:pPr marL="341313" indent="-341313">
              <a:spcAft>
                <a:spcPts val="1200"/>
              </a:spcAft>
              <a:buFont typeface="Wingdings" pitchFamily="2" charset="2"/>
              <a:buChar char="§"/>
            </a:pPr>
            <a:r>
              <a:rPr lang="en-US" sz="2800" dirty="0" smtClean="0">
                <a:solidFill>
                  <a:schemeClr val="bg1"/>
                </a:solidFill>
                <a:latin typeface="Arial" pitchFamily="34" charset="0"/>
              </a:rPr>
              <a:t>Age is estimated at 6.5 - 10.1 billion years </a:t>
            </a:r>
            <a:r>
              <a:rPr lang="en-US" sz="2000" dirty="0" smtClean="0">
                <a:solidFill>
                  <a:schemeClr val="bg1"/>
                </a:solidFill>
                <a:latin typeface="Arial" pitchFamily="34" charset="0"/>
              </a:rPr>
              <a:t>(Based on the formation of the galactic thin disk through the UV-Visual </a:t>
            </a:r>
            <a:r>
              <a:rPr lang="en-US" sz="2000" dirty="0" err="1" smtClean="0">
                <a:solidFill>
                  <a:schemeClr val="bg1"/>
                </a:solidFill>
                <a:latin typeface="Arial" pitchFamily="34" charset="0"/>
              </a:rPr>
              <a:t>Echelle</a:t>
            </a:r>
            <a:r>
              <a:rPr lang="en-US" sz="2000" dirty="0" smtClean="0">
                <a:solidFill>
                  <a:schemeClr val="bg1"/>
                </a:solidFill>
                <a:latin typeface="Arial" pitchFamily="34" charset="0"/>
              </a:rPr>
              <a:t> Spectrograph of the ‘Very Large Telescope’) </a:t>
            </a:r>
          </a:p>
          <a:p>
            <a:pPr marL="341313" indent="-341313">
              <a:spcAft>
                <a:spcPts val="1200"/>
              </a:spcAft>
              <a:buFont typeface="Wingdings" pitchFamily="2" charset="2"/>
              <a:buChar char="§"/>
            </a:pPr>
            <a:endParaRPr lang="en-US" sz="2800" dirty="0" smtClean="0">
              <a:solidFill>
                <a:schemeClr val="bg1"/>
              </a:solidFill>
              <a:latin typeface="Arial" pitchFamily="34" charset="0"/>
            </a:endParaRPr>
          </a:p>
        </p:txBody>
      </p:sp>
      <p:pic>
        <p:nvPicPr>
          <p:cNvPr id="11" name="Picture 10" descr="Nasa-PIA04250.jpg"/>
          <p:cNvPicPr>
            <a:picLocks noChangeAspect="1"/>
          </p:cNvPicPr>
          <p:nvPr/>
        </p:nvPicPr>
        <p:blipFill>
          <a:blip r:embed="rId3"/>
          <a:srcRect l="4379" t="37500" r="6008" b="37500"/>
          <a:stretch>
            <a:fillRect/>
          </a:stretch>
        </p:blipFill>
        <p:spPr>
          <a:xfrm>
            <a:off x="394855" y="284018"/>
            <a:ext cx="8333511" cy="2840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427" y="1167582"/>
            <a:ext cx="7826643" cy="646331"/>
          </a:xfrm>
          <a:prstGeom prst="rect">
            <a:avLst/>
          </a:prstGeom>
          <a:noFill/>
        </p:spPr>
        <p:txBody>
          <a:bodyPr wrap="square" rtlCol="0">
            <a:spAutoFit/>
          </a:bodyPr>
          <a:lstStyle/>
          <a:p>
            <a:pPr>
              <a:spcAft>
                <a:spcPts val="1200"/>
              </a:spcAft>
              <a:buFont typeface="Wingdings" pitchFamily="2" charset="2"/>
              <a:buChar char="§"/>
            </a:pPr>
            <a:endParaRPr lang="en-US" sz="3600" dirty="0" smtClean="0">
              <a:solidFill>
                <a:schemeClr val="bg1"/>
              </a:solidFill>
              <a:latin typeface="Arial" pitchFamily="34" charset="0"/>
            </a:endParaRPr>
          </a:p>
        </p:txBody>
      </p: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pic>
        <p:nvPicPr>
          <p:cNvPr id="10" name="Picture 9" descr="BlackHole-Rxj1242_comp.jpg"/>
          <p:cNvPicPr>
            <a:picLocks noChangeAspect="1"/>
          </p:cNvPicPr>
          <p:nvPr/>
        </p:nvPicPr>
        <p:blipFill>
          <a:blip r:embed="rId3"/>
          <a:srcRect l="12202" r="4590" b="45806"/>
          <a:stretch>
            <a:fillRect/>
          </a:stretch>
        </p:blipFill>
        <p:spPr>
          <a:xfrm>
            <a:off x="4306529" y="2920180"/>
            <a:ext cx="4837471" cy="3937820"/>
          </a:xfrm>
          <a:prstGeom prst="rect">
            <a:avLst/>
          </a:prstGeom>
          <a:effectLst>
            <a:softEdge rad="635000"/>
          </a:effectLst>
        </p:spPr>
      </p:pic>
      <p:sp>
        <p:nvSpPr>
          <p:cNvPr id="12" name="TextBox 11"/>
          <p:cNvSpPr txBox="1"/>
          <p:nvPr/>
        </p:nvSpPr>
        <p:spPr>
          <a:xfrm>
            <a:off x="651679" y="1197078"/>
            <a:ext cx="7931883" cy="5078313"/>
          </a:xfrm>
          <a:prstGeom prst="rect">
            <a:avLst/>
          </a:prstGeom>
          <a:noFill/>
        </p:spPr>
        <p:txBody>
          <a:bodyPr wrap="square" rtlCol="0">
            <a:spAutoFit/>
          </a:bodyPr>
          <a:lstStyle/>
          <a:p>
            <a:pPr marL="341313" indent="-341313">
              <a:spcAft>
                <a:spcPts val="1200"/>
              </a:spcAft>
              <a:buFont typeface="Wingdings" pitchFamily="2" charset="2"/>
              <a:buChar char="§"/>
            </a:pPr>
            <a:r>
              <a:rPr lang="en-US" sz="2800" dirty="0" smtClean="0">
                <a:solidFill>
                  <a:schemeClr val="bg1"/>
                </a:solidFill>
                <a:latin typeface="Arial" pitchFamily="34" charset="0"/>
              </a:rPr>
              <a:t>Structure is a bar-shaped core region surrounded by a disk of gas, dust &amp; stars</a:t>
            </a:r>
          </a:p>
          <a:p>
            <a:pPr marL="341313" indent="-341313">
              <a:spcAft>
                <a:spcPts val="1200"/>
              </a:spcAft>
              <a:buFont typeface="Wingdings" pitchFamily="2" charset="2"/>
              <a:buChar char="§"/>
            </a:pPr>
            <a:r>
              <a:rPr lang="en-US" sz="2800" dirty="0" smtClean="0">
                <a:solidFill>
                  <a:schemeClr val="bg1"/>
                </a:solidFill>
                <a:latin typeface="Arial" pitchFamily="34" charset="0"/>
              </a:rPr>
              <a:t>Forms </a:t>
            </a:r>
            <a:r>
              <a:rPr lang="en-US" sz="2800" strike="sngStrike" dirty="0" smtClean="0">
                <a:solidFill>
                  <a:schemeClr val="bg1"/>
                </a:solidFill>
                <a:latin typeface="Arial" pitchFamily="34" charset="0"/>
              </a:rPr>
              <a:t>four</a:t>
            </a:r>
            <a:r>
              <a:rPr lang="en-US" sz="2800" dirty="0" smtClean="0">
                <a:solidFill>
                  <a:schemeClr val="bg1"/>
                </a:solidFill>
                <a:latin typeface="Arial" pitchFamily="34" charset="0"/>
              </a:rPr>
              <a:t> </a:t>
            </a:r>
            <a:r>
              <a:rPr lang="en-US" sz="2800" dirty="0" smtClean="0">
                <a:solidFill>
                  <a:schemeClr val="bg1"/>
                </a:solidFill>
                <a:latin typeface="Arial" pitchFamily="34" charset="0"/>
              </a:rPr>
              <a:t>two distinct </a:t>
            </a:r>
            <a:r>
              <a:rPr lang="en-US" sz="2800" dirty="0" smtClean="0">
                <a:solidFill>
                  <a:schemeClr val="bg1"/>
                </a:solidFill>
                <a:latin typeface="Arial" pitchFamily="34" charset="0"/>
              </a:rPr>
              <a:t>logarithmic spiral arms</a:t>
            </a:r>
          </a:p>
          <a:p>
            <a:pPr marL="341313" indent="-341313">
              <a:spcAft>
                <a:spcPts val="1200"/>
              </a:spcAft>
              <a:buFont typeface="Wingdings" pitchFamily="2" charset="2"/>
              <a:buChar char="§"/>
            </a:pPr>
            <a:r>
              <a:rPr lang="en-US" sz="2800" dirty="0" smtClean="0">
                <a:solidFill>
                  <a:schemeClr val="bg1"/>
                </a:solidFill>
                <a:latin typeface="Arial" pitchFamily="34" charset="0"/>
              </a:rPr>
              <a:t>Most of </a:t>
            </a:r>
            <a:r>
              <a:rPr lang="en-US" sz="2800" dirty="0" smtClean="0">
                <a:solidFill>
                  <a:schemeClr val="bg1"/>
                </a:solidFill>
                <a:latin typeface="Arial" pitchFamily="34" charset="0"/>
              </a:rPr>
              <a:t>mass </a:t>
            </a:r>
            <a:r>
              <a:rPr lang="en-US" sz="2800" dirty="0" smtClean="0">
                <a:solidFill>
                  <a:schemeClr val="bg1"/>
                </a:solidFill>
                <a:latin typeface="Arial" pitchFamily="34" charset="0"/>
              </a:rPr>
              <a:t>is thought to be dark matter </a:t>
            </a:r>
            <a:r>
              <a:rPr lang="en-US" sz="2000" dirty="0" smtClean="0">
                <a:solidFill>
                  <a:schemeClr val="bg1"/>
                </a:solidFill>
                <a:latin typeface="Arial" pitchFamily="34" charset="0"/>
              </a:rPr>
              <a:t>(Hypothetical matter undetectable by its emitted radiation, but presence is inferred from gravitational effects on visible matter)</a:t>
            </a:r>
          </a:p>
          <a:p>
            <a:pPr marL="341313" indent="-341313">
              <a:spcAft>
                <a:spcPts val="1200"/>
              </a:spcAft>
              <a:buFont typeface="Wingdings" pitchFamily="2" charset="2"/>
              <a:buChar char="§"/>
            </a:pPr>
            <a:r>
              <a:rPr lang="en-US" sz="2800" dirty="0" smtClean="0">
                <a:solidFill>
                  <a:schemeClr val="bg1"/>
                </a:solidFill>
                <a:latin typeface="Arial" pitchFamily="34" charset="0"/>
              </a:rPr>
              <a:t>Galactic center harbors a compact object of very large mass </a:t>
            </a:r>
            <a:r>
              <a:rPr lang="en-US" sz="2000" dirty="0" smtClean="0">
                <a:solidFill>
                  <a:schemeClr val="bg1"/>
                </a:solidFill>
                <a:latin typeface="Arial" pitchFamily="34" charset="0"/>
              </a:rPr>
              <a:t>(Intense radio source of Sagittarius A* center mark is newly confirmed to be a </a:t>
            </a:r>
            <a:r>
              <a:rPr lang="en-US" sz="2000" dirty="0" err="1" smtClean="0">
                <a:solidFill>
                  <a:schemeClr val="bg1"/>
                </a:solidFill>
                <a:latin typeface="Arial" pitchFamily="34" charset="0"/>
              </a:rPr>
              <a:t>supermassive</a:t>
            </a:r>
            <a:r>
              <a:rPr lang="en-US" sz="2000" dirty="0" smtClean="0">
                <a:solidFill>
                  <a:schemeClr val="bg1"/>
                </a:solidFill>
                <a:latin typeface="Arial" pitchFamily="34" charset="0"/>
              </a:rPr>
              <a:t> black hole) </a:t>
            </a:r>
          </a:p>
          <a:p>
            <a:pPr marL="341313" indent="-341313">
              <a:spcAft>
                <a:spcPts val="1200"/>
              </a:spcAft>
              <a:buFont typeface="Wingdings" pitchFamily="2" charset="2"/>
              <a:buChar char="§"/>
            </a:pPr>
            <a:r>
              <a:rPr lang="en-US" sz="2800" dirty="0" smtClean="0">
                <a:solidFill>
                  <a:schemeClr val="bg1"/>
                </a:solidFill>
                <a:latin typeface="Arial" pitchFamily="34" charset="0"/>
              </a:rPr>
              <a:t>One of billions of galaxies in the observable universe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427" y="1167582"/>
            <a:ext cx="7826643" cy="646331"/>
          </a:xfrm>
          <a:prstGeom prst="rect">
            <a:avLst/>
          </a:prstGeom>
          <a:noFill/>
        </p:spPr>
        <p:txBody>
          <a:bodyPr wrap="square" rtlCol="0">
            <a:spAutoFit/>
          </a:bodyPr>
          <a:lstStyle/>
          <a:p>
            <a:pPr>
              <a:spcAft>
                <a:spcPts val="1200"/>
              </a:spcAft>
              <a:buFont typeface="Wingdings" pitchFamily="2" charset="2"/>
              <a:buChar char="§"/>
            </a:pPr>
            <a:endParaRPr lang="en-US" sz="3600" dirty="0" smtClean="0">
              <a:solidFill>
                <a:schemeClr val="bg1"/>
              </a:solidFill>
              <a:latin typeface="Arial" pitchFamily="34" charset="0"/>
            </a:endParaRPr>
          </a:p>
        </p:txBody>
      </p: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
        <p:nvSpPr>
          <p:cNvPr id="12" name="TextBox 11"/>
          <p:cNvSpPr txBox="1"/>
          <p:nvPr/>
        </p:nvSpPr>
        <p:spPr>
          <a:xfrm>
            <a:off x="799162" y="2258962"/>
            <a:ext cx="7651663" cy="2185214"/>
          </a:xfrm>
          <a:prstGeom prst="rect">
            <a:avLst/>
          </a:prstGeom>
          <a:noFill/>
        </p:spPr>
        <p:txBody>
          <a:bodyPr wrap="square" rtlCol="0">
            <a:spAutoFit/>
          </a:bodyPr>
          <a:lstStyle/>
          <a:p>
            <a:pPr marL="341313" indent="-341313">
              <a:spcAft>
                <a:spcPts val="1200"/>
              </a:spcAft>
            </a:pPr>
            <a:r>
              <a:rPr lang="en-US" sz="4400" dirty="0" smtClean="0">
                <a:solidFill>
                  <a:schemeClr val="bg1"/>
                </a:solidFill>
                <a:latin typeface="Arial" pitchFamily="34" charset="0"/>
              </a:rPr>
              <a:t>So, </a:t>
            </a:r>
          </a:p>
          <a:p>
            <a:pPr marL="798513" indent="-341313">
              <a:spcAft>
                <a:spcPts val="1200"/>
              </a:spcAft>
            </a:pPr>
            <a:r>
              <a:rPr lang="en-US" sz="4400" dirty="0" smtClean="0">
                <a:solidFill>
                  <a:schemeClr val="bg1"/>
                </a:solidFill>
                <a:latin typeface="Arial" pitchFamily="34" charset="0"/>
              </a:rPr>
              <a:t>what does it look like . . .  </a:t>
            </a:r>
          </a:p>
          <a:p>
            <a:pPr marL="341313" indent="-341313">
              <a:spcAft>
                <a:spcPts val="1200"/>
              </a:spcAft>
            </a:pPr>
            <a:endParaRPr lang="en-US" sz="2800" dirty="0" smtClean="0">
              <a:solidFill>
                <a:schemeClr val="bg1"/>
              </a:solidFill>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427" y="1167582"/>
            <a:ext cx="7826643" cy="646331"/>
          </a:xfrm>
          <a:prstGeom prst="rect">
            <a:avLst/>
          </a:prstGeom>
          <a:noFill/>
        </p:spPr>
        <p:txBody>
          <a:bodyPr wrap="square" rtlCol="0">
            <a:spAutoFit/>
          </a:bodyPr>
          <a:lstStyle/>
          <a:p>
            <a:pPr>
              <a:spcAft>
                <a:spcPts val="1200"/>
              </a:spcAft>
              <a:buFont typeface="Wingdings" pitchFamily="2" charset="2"/>
              <a:buChar char="§"/>
            </a:pPr>
            <a:endParaRPr lang="en-US" sz="3600" dirty="0" smtClean="0">
              <a:solidFill>
                <a:schemeClr val="bg1"/>
              </a:solidFill>
              <a:latin typeface="Arial" pitchFamily="34" charset="0"/>
            </a:endParaRPr>
          </a:p>
        </p:txBody>
      </p: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pic>
        <p:nvPicPr>
          <p:cNvPr id="10" name="Picture 9" descr="800px-Deathvalleysky_nps_big.jpg"/>
          <p:cNvPicPr>
            <a:picLocks noChangeAspect="1"/>
          </p:cNvPicPr>
          <p:nvPr/>
        </p:nvPicPr>
        <p:blipFill>
          <a:blip r:embed="rId3"/>
          <a:stretch>
            <a:fillRect/>
          </a:stretch>
        </p:blipFill>
        <p:spPr>
          <a:xfrm>
            <a:off x="365622" y="1873045"/>
            <a:ext cx="8482270" cy="2735532"/>
          </a:xfrm>
          <a:prstGeom prst="rect">
            <a:avLst/>
          </a:prstGeom>
          <a:effectLst>
            <a:softEdge rad="6350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427" y="1167582"/>
            <a:ext cx="7826643" cy="646331"/>
          </a:xfrm>
          <a:prstGeom prst="rect">
            <a:avLst/>
          </a:prstGeom>
          <a:noFill/>
        </p:spPr>
        <p:txBody>
          <a:bodyPr wrap="square" rtlCol="0">
            <a:spAutoFit/>
          </a:bodyPr>
          <a:lstStyle/>
          <a:p>
            <a:pPr>
              <a:spcAft>
                <a:spcPts val="1200"/>
              </a:spcAft>
              <a:buFont typeface="Wingdings" pitchFamily="2" charset="2"/>
              <a:buChar char="§"/>
            </a:pPr>
            <a:endParaRPr lang="en-US" sz="3600" dirty="0" smtClean="0">
              <a:solidFill>
                <a:schemeClr val="bg1"/>
              </a:solidFill>
              <a:latin typeface="Arial" pitchFamily="34" charset="0"/>
            </a:endParaRPr>
          </a:p>
        </p:txBody>
      </p: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pic>
        <p:nvPicPr>
          <p:cNvPr id="18" name="Picture 17" descr="MilkyWayRoad_landolfi.jpg"/>
          <p:cNvPicPr>
            <a:picLocks noChangeAspect="1"/>
          </p:cNvPicPr>
          <p:nvPr/>
        </p:nvPicPr>
        <p:blipFill>
          <a:blip r:embed="rId3"/>
          <a:stretch>
            <a:fillRect/>
          </a:stretch>
        </p:blipFill>
        <p:spPr>
          <a:xfrm>
            <a:off x="2698953" y="272844"/>
            <a:ext cx="4336027" cy="6504042"/>
          </a:xfrm>
          <a:prstGeom prst="rect">
            <a:avLst/>
          </a:prstGeom>
          <a:effectLst>
            <a:softEdge rad="6350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427" y="1167582"/>
            <a:ext cx="7826643" cy="646331"/>
          </a:xfrm>
          <a:prstGeom prst="rect">
            <a:avLst/>
          </a:prstGeom>
          <a:noFill/>
        </p:spPr>
        <p:txBody>
          <a:bodyPr wrap="square" rtlCol="0">
            <a:spAutoFit/>
          </a:bodyPr>
          <a:lstStyle/>
          <a:p>
            <a:pPr>
              <a:spcAft>
                <a:spcPts val="1200"/>
              </a:spcAft>
              <a:buFont typeface="Wingdings" pitchFamily="2" charset="2"/>
              <a:buChar char="§"/>
            </a:pPr>
            <a:endParaRPr lang="en-US" sz="3600" dirty="0" smtClean="0">
              <a:solidFill>
                <a:schemeClr val="bg1"/>
              </a:solidFill>
              <a:latin typeface="Arial" pitchFamily="34" charset="0"/>
            </a:endParaRPr>
          </a:p>
        </p:txBody>
      </p: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pic>
        <p:nvPicPr>
          <p:cNvPr id="10" name="Picture 9" descr="MilkyWayOverDevilsTower.jpg"/>
          <p:cNvPicPr>
            <a:picLocks noChangeAspect="1"/>
          </p:cNvPicPr>
          <p:nvPr/>
        </p:nvPicPr>
        <p:blipFill>
          <a:blip r:embed="rId3"/>
          <a:stretch>
            <a:fillRect/>
          </a:stretch>
        </p:blipFill>
        <p:spPr>
          <a:xfrm>
            <a:off x="368710" y="519880"/>
            <a:ext cx="8406579" cy="6338120"/>
          </a:xfrm>
          <a:prstGeom prst="rect">
            <a:avLst/>
          </a:prstGeom>
          <a:effectLst>
            <a:softEdge rad="6350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427" y="1167582"/>
            <a:ext cx="7826643" cy="646331"/>
          </a:xfrm>
          <a:prstGeom prst="rect">
            <a:avLst/>
          </a:prstGeom>
          <a:noFill/>
        </p:spPr>
        <p:txBody>
          <a:bodyPr wrap="square" rtlCol="0">
            <a:spAutoFit/>
          </a:bodyPr>
          <a:lstStyle/>
          <a:p>
            <a:pPr>
              <a:spcAft>
                <a:spcPts val="1200"/>
              </a:spcAft>
              <a:buFont typeface="Wingdings" pitchFamily="2" charset="2"/>
              <a:buChar char="§"/>
            </a:pPr>
            <a:endParaRPr lang="en-US" sz="3600" dirty="0" smtClean="0">
              <a:solidFill>
                <a:schemeClr val="bg1"/>
              </a:solidFill>
              <a:latin typeface="Arial" pitchFamily="34" charset="0"/>
            </a:endParaRPr>
          </a:p>
        </p:txBody>
      </p: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pic>
        <p:nvPicPr>
          <p:cNvPr id="15" name="Picture 14" descr="maunakea_pacholka.jpg"/>
          <p:cNvPicPr>
            <a:picLocks noChangeAspect="1"/>
          </p:cNvPicPr>
          <p:nvPr/>
        </p:nvPicPr>
        <p:blipFill>
          <a:blip r:embed="rId3"/>
          <a:stretch>
            <a:fillRect/>
          </a:stretch>
        </p:blipFill>
        <p:spPr>
          <a:xfrm>
            <a:off x="176982" y="596081"/>
            <a:ext cx="8967018" cy="6011196"/>
          </a:xfrm>
          <a:prstGeom prst="rect">
            <a:avLst/>
          </a:prstGeom>
          <a:effectLst>
            <a:softEdge rad="635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99468" y="3338153"/>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71602" y="1905002"/>
            <a:ext cx="6539345" cy="2062103"/>
          </a:xfrm>
          <a:prstGeom prst="rect">
            <a:avLst/>
          </a:prstGeom>
          <a:noFill/>
        </p:spPr>
        <p:txBody>
          <a:bodyPr wrap="square" rtlCol="0">
            <a:spAutoFit/>
          </a:bodyPr>
          <a:lstStyle/>
          <a:p>
            <a:pPr>
              <a:spcAft>
                <a:spcPts val="1200"/>
              </a:spcAft>
              <a:buFont typeface="Wingdings" pitchFamily="2" charset="2"/>
              <a:buChar char="§"/>
            </a:pPr>
            <a:r>
              <a:rPr lang="en-US" sz="3600" dirty="0" smtClean="0">
                <a:solidFill>
                  <a:schemeClr val="bg1"/>
                </a:solidFill>
                <a:latin typeface="Arial" pitchFamily="34" charset="0"/>
              </a:rPr>
              <a:t>  What is it ?</a:t>
            </a:r>
          </a:p>
          <a:p>
            <a:pPr>
              <a:spcAft>
                <a:spcPts val="1200"/>
              </a:spcAft>
              <a:buFont typeface="Wingdings" pitchFamily="2" charset="2"/>
              <a:buChar char="§"/>
            </a:pPr>
            <a:r>
              <a:rPr lang="en-US" sz="3600" dirty="0" smtClean="0">
                <a:solidFill>
                  <a:schemeClr val="bg1"/>
                </a:solidFill>
                <a:latin typeface="Arial" pitchFamily="34" charset="0"/>
              </a:rPr>
              <a:t>  Where is it ?</a:t>
            </a:r>
          </a:p>
          <a:p>
            <a:pPr>
              <a:spcAft>
                <a:spcPts val="1200"/>
              </a:spcAft>
              <a:buFont typeface="Wingdings" pitchFamily="2" charset="2"/>
              <a:buChar char="§"/>
            </a:pPr>
            <a:r>
              <a:rPr lang="en-US" sz="3600" dirty="0" smtClean="0">
                <a:solidFill>
                  <a:schemeClr val="bg1"/>
                </a:solidFill>
                <a:latin typeface="Arial" pitchFamily="34" charset="0"/>
              </a:rPr>
              <a:t>  The Sense of it all . . .</a:t>
            </a:r>
          </a:p>
        </p:txBody>
      </p:sp>
      <p:pic>
        <p:nvPicPr>
          <p:cNvPr id="8" name="Picture 7"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427" y="1167582"/>
            <a:ext cx="7826643" cy="646331"/>
          </a:xfrm>
          <a:prstGeom prst="rect">
            <a:avLst/>
          </a:prstGeom>
          <a:noFill/>
        </p:spPr>
        <p:txBody>
          <a:bodyPr wrap="square" rtlCol="0">
            <a:spAutoFit/>
          </a:bodyPr>
          <a:lstStyle/>
          <a:p>
            <a:pPr>
              <a:spcAft>
                <a:spcPts val="1200"/>
              </a:spcAft>
              <a:buFont typeface="Wingdings" pitchFamily="2" charset="2"/>
              <a:buChar char="§"/>
            </a:pPr>
            <a:endParaRPr lang="en-US" sz="3600" dirty="0" smtClean="0">
              <a:solidFill>
                <a:schemeClr val="bg1"/>
              </a:solidFill>
              <a:latin typeface="Arial" pitchFamily="34" charset="0"/>
            </a:endParaRPr>
          </a:p>
        </p:txBody>
      </p: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pic>
        <p:nvPicPr>
          <p:cNvPr id="12" name="Picture 11" descr="milkywaypanorama.jpg"/>
          <p:cNvPicPr>
            <a:picLocks noChangeAspect="1"/>
          </p:cNvPicPr>
          <p:nvPr/>
        </p:nvPicPr>
        <p:blipFill>
          <a:blip r:embed="rId3"/>
          <a:stretch>
            <a:fillRect/>
          </a:stretch>
        </p:blipFill>
        <p:spPr>
          <a:xfrm>
            <a:off x="0" y="1297858"/>
            <a:ext cx="9129253" cy="4564627"/>
          </a:xfrm>
          <a:prstGeom prst="rect">
            <a:avLst/>
          </a:prstGeom>
          <a:effectLst>
            <a:softEdge rad="6350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427" y="1167582"/>
            <a:ext cx="7826643" cy="646331"/>
          </a:xfrm>
          <a:prstGeom prst="rect">
            <a:avLst/>
          </a:prstGeom>
          <a:noFill/>
        </p:spPr>
        <p:txBody>
          <a:bodyPr wrap="square" rtlCol="0">
            <a:spAutoFit/>
          </a:bodyPr>
          <a:lstStyle/>
          <a:p>
            <a:pPr>
              <a:spcAft>
                <a:spcPts val="1200"/>
              </a:spcAft>
              <a:buFont typeface="Wingdings" pitchFamily="2" charset="2"/>
              <a:buChar char="§"/>
            </a:pPr>
            <a:endParaRPr lang="en-US" sz="3600" dirty="0" smtClean="0">
              <a:solidFill>
                <a:schemeClr val="bg1"/>
              </a:solidFill>
              <a:latin typeface="Arial" pitchFamily="34" charset="0"/>
            </a:endParaRPr>
          </a:p>
        </p:txBody>
      </p: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pic>
        <p:nvPicPr>
          <p:cNvPr id="10" name="Picture 9" descr="MilkyWay-2.jpg"/>
          <p:cNvPicPr>
            <a:picLocks noChangeAspect="1"/>
          </p:cNvPicPr>
          <p:nvPr/>
        </p:nvPicPr>
        <p:blipFill>
          <a:blip r:embed="rId3"/>
          <a:stretch>
            <a:fillRect/>
          </a:stretch>
        </p:blipFill>
        <p:spPr>
          <a:xfrm>
            <a:off x="0" y="550970"/>
            <a:ext cx="9144000" cy="6085806"/>
          </a:xfrm>
          <a:prstGeom prst="rect">
            <a:avLst/>
          </a:prstGeom>
          <a:effectLst>
            <a:softEdge rad="6350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427" y="1167582"/>
            <a:ext cx="7826643" cy="646331"/>
          </a:xfrm>
          <a:prstGeom prst="rect">
            <a:avLst/>
          </a:prstGeom>
          <a:noFill/>
        </p:spPr>
        <p:txBody>
          <a:bodyPr wrap="square" rtlCol="0">
            <a:spAutoFit/>
          </a:bodyPr>
          <a:lstStyle/>
          <a:p>
            <a:pPr>
              <a:spcAft>
                <a:spcPts val="1200"/>
              </a:spcAft>
              <a:buFont typeface="Wingdings" pitchFamily="2" charset="2"/>
              <a:buChar char="§"/>
            </a:pPr>
            <a:endParaRPr lang="en-US" sz="3600" dirty="0" smtClean="0">
              <a:solidFill>
                <a:schemeClr val="bg1"/>
              </a:solidFill>
              <a:latin typeface="Arial" pitchFamily="34" charset="0"/>
            </a:endParaRPr>
          </a:p>
        </p:txBody>
      </p: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pic>
        <p:nvPicPr>
          <p:cNvPr id="10" name="Picture 9" descr="milky_way_panorama_names_o.jpg"/>
          <p:cNvPicPr>
            <a:picLocks noChangeAspect="1"/>
          </p:cNvPicPr>
          <p:nvPr/>
        </p:nvPicPr>
        <p:blipFill>
          <a:blip r:embed="rId3"/>
          <a:stretch>
            <a:fillRect/>
          </a:stretch>
        </p:blipFill>
        <p:spPr>
          <a:xfrm>
            <a:off x="456511" y="1622323"/>
            <a:ext cx="8374487" cy="3816452"/>
          </a:xfrm>
          <a:prstGeom prst="rect">
            <a:avLst/>
          </a:prstGeom>
          <a:effectLst>
            <a:softEdge rad="317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427" y="1167582"/>
            <a:ext cx="7826643" cy="646331"/>
          </a:xfrm>
          <a:prstGeom prst="rect">
            <a:avLst/>
          </a:prstGeom>
          <a:noFill/>
        </p:spPr>
        <p:txBody>
          <a:bodyPr wrap="square" rtlCol="0">
            <a:spAutoFit/>
          </a:bodyPr>
          <a:lstStyle/>
          <a:p>
            <a:pPr>
              <a:spcAft>
                <a:spcPts val="1200"/>
              </a:spcAft>
              <a:buFont typeface="Wingdings" pitchFamily="2" charset="2"/>
              <a:buChar char="§"/>
            </a:pPr>
            <a:endParaRPr lang="en-US" sz="3600" dirty="0" smtClean="0">
              <a:solidFill>
                <a:schemeClr val="bg1"/>
              </a:solidFill>
              <a:latin typeface="Arial" pitchFamily="34" charset="0"/>
            </a:endParaRPr>
          </a:p>
        </p:txBody>
      </p: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
        <p:nvSpPr>
          <p:cNvPr id="12" name="TextBox 11"/>
          <p:cNvSpPr txBox="1"/>
          <p:nvPr/>
        </p:nvSpPr>
        <p:spPr>
          <a:xfrm>
            <a:off x="622182" y="961106"/>
            <a:ext cx="6206321" cy="2862322"/>
          </a:xfrm>
          <a:prstGeom prst="rect">
            <a:avLst/>
          </a:prstGeom>
          <a:noFill/>
        </p:spPr>
        <p:txBody>
          <a:bodyPr wrap="square" rtlCol="0">
            <a:spAutoFit/>
          </a:bodyPr>
          <a:lstStyle/>
          <a:p>
            <a:pPr marL="341313" indent="-341313">
              <a:spcAft>
                <a:spcPts val="1200"/>
              </a:spcAft>
            </a:pPr>
            <a:r>
              <a:rPr lang="en-US" sz="2800" dirty="0" smtClean="0">
                <a:solidFill>
                  <a:schemeClr val="bg1"/>
                </a:solidFill>
                <a:latin typeface="Arial" pitchFamily="34" charset="0"/>
              </a:rPr>
              <a:t>The Old . . .</a:t>
            </a:r>
          </a:p>
          <a:p>
            <a:pPr marL="341313" indent="-341313">
              <a:spcAft>
                <a:spcPts val="1200"/>
              </a:spcAft>
            </a:pPr>
            <a:r>
              <a:rPr lang="en-US" sz="2200" dirty="0" smtClean="0">
                <a:solidFill>
                  <a:schemeClr val="bg1"/>
                </a:solidFill>
                <a:latin typeface="Arial" pitchFamily="34" charset="0"/>
              </a:rPr>
              <a:t>4 Major Arms</a:t>
            </a:r>
          </a:p>
          <a:p>
            <a:pPr marL="341313" indent="-341313">
              <a:spcAft>
                <a:spcPts val="1200"/>
              </a:spcAft>
            </a:pPr>
            <a:r>
              <a:rPr lang="en-US" sz="2000" dirty="0" smtClean="0">
                <a:solidFill>
                  <a:schemeClr val="bg1"/>
                </a:solidFill>
                <a:latin typeface="Arial" pitchFamily="34" charset="0"/>
              </a:rPr>
              <a:t>- </a:t>
            </a:r>
            <a:r>
              <a:rPr lang="en-US" sz="2000" dirty="0" err="1" smtClean="0">
                <a:solidFill>
                  <a:schemeClr val="bg1"/>
                </a:solidFill>
                <a:latin typeface="Arial" pitchFamily="34" charset="0"/>
              </a:rPr>
              <a:t>Scutum-Centaurus</a:t>
            </a:r>
            <a:r>
              <a:rPr lang="en-US" sz="2000" dirty="0" smtClean="0">
                <a:solidFill>
                  <a:schemeClr val="bg1"/>
                </a:solidFill>
                <a:latin typeface="Arial" pitchFamily="34" charset="0"/>
              </a:rPr>
              <a:t> </a:t>
            </a:r>
          </a:p>
          <a:p>
            <a:pPr marL="341313" indent="-341313">
              <a:spcAft>
                <a:spcPts val="1200"/>
              </a:spcAft>
            </a:pPr>
            <a:r>
              <a:rPr lang="en-US" sz="2000" dirty="0" smtClean="0">
                <a:solidFill>
                  <a:schemeClr val="bg1"/>
                </a:solidFill>
                <a:latin typeface="Arial" pitchFamily="34" charset="0"/>
              </a:rPr>
              <a:t>- Sagittarius</a:t>
            </a:r>
          </a:p>
          <a:p>
            <a:pPr marL="341313" indent="-341313">
              <a:spcAft>
                <a:spcPts val="1200"/>
              </a:spcAft>
            </a:pPr>
            <a:r>
              <a:rPr lang="en-US" sz="2000" dirty="0" smtClean="0">
                <a:solidFill>
                  <a:schemeClr val="bg1"/>
                </a:solidFill>
                <a:latin typeface="Arial" pitchFamily="34" charset="0"/>
              </a:rPr>
              <a:t>- Norma</a:t>
            </a:r>
          </a:p>
          <a:p>
            <a:pPr marL="341313" indent="-341313">
              <a:spcAft>
                <a:spcPts val="1200"/>
              </a:spcAft>
            </a:pPr>
            <a:r>
              <a:rPr lang="en-US" sz="2000" dirty="0" smtClean="0">
                <a:solidFill>
                  <a:schemeClr val="bg1"/>
                </a:solidFill>
                <a:latin typeface="Arial" pitchFamily="34" charset="0"/>
              </a:rPr>
              <a:t>- </a:t>
            </a:r>
            <a:r>
              <a:rPr lang="en-US" sz="2000" dirty="0" err="1" smtClean="0">
                <a:solidFill>
                  <a:schemeClr val="bg1"/>
                </a:solidFill>
                <a:latin typeface="Arial" pitchFamily="34" charset="0"/>
              </a:rPr>
              <a:t>Perseus</a:t>
            </a:r>
            <a:endParaRPr lang="en-US" sz="2000" dirty="0" smtClean="0">
              <a:solidFill>
                <a:schemeClr val="bg1"/>
              </a:solidFill>
              <a:latin typeface="Arial" pitchFamily="34" charset="0"/>
            </a:endParaRPr>
          </a:p>
        </p:txBody>
      </p:sp>
      <p:pic>
        <p:nvPicPr>
          <p:cNvPr id="13" name="Picture 12" descr="20090106_milkyway.jpg"/>
          <p:cNvPicPr>
            <a:picLocks noChangeAspect="1"/>
          </p:cNvPicPr>
          <p:nvPr/>
        </p:nvPicPr>
        <p:blipFill>
          <a:blip r:embed="rId3"/>
          <a:stretch>
            <a:fillRect/>
          </a:stretch>
        </p:blipFill>
        <p:spPr>
          <a:xfrm>
            <a:off x="2168013" y="294969"/>
            <a:ext cx="7125577" cy="6563032"/>
          </a:xfrm>
          <a:prstGeom prst="rect">
            <a:avLst/>
          </a:prstGeom>
          <a:effectLst>
            <a:softEdge rad="6350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427" y="1167582"/>
            <a:ext cx="7826643" cy="646331"/>
          </a:xfrm>
          <a:prstGeom prst="rect">
            <a:avLst/>
          </a:prstGeom>
          <a:noFill/>
        </p:spPr>
        <p:txBody>
          <a:bodyPr wrap="square" rtlCol="0">
            <a:spAutoFit/>
          </a:bodyPr>
          <a:lstStyle/>
          <a:p>
            <a:pPr>
              <a:spcAft>
                <a:spcPts val="1200"/>
              </a:spcAft>
              <a:buFont typeface="Wingdings" pitchFamily="2" charset="2"/>
              <a:buChar char="§"/>
            </a:pPr>
            <a:endParaRPr lang="en-US" sz="3600" dirty="0" smtClean="0">
              <a:solidFill>
                <a:schemeClr val="bg1"/>
              </a:solidFill>
              <a:latin typeface="Arial" pitchFamily="34" charset="0"/>
            </a:endParaRPr>
          </a:p>
        </p:txBody>
      </p: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
        <p:nvSpPr>
          <p:cNvPr id="12" name="TextBox 11"/>
          <p:cNvSpPr txBox="1"/>
          <p:nvPr/>
        </p:nvSpPr>
        <p:spPr>
          <a:xfrm>
            <a:off x="622182" y="961106"/>
            <a:ext cx="6206321" cy="1938992"/>
          </a:xfrm>
          <a:prstGeom prst="rect">
            <a:avLst/>
          </a:prstGeom>
          <a:noFill/>
        </p:spPr>
        <p:txBody>
          <a:bodyPr wrap="square" rtlCol="0">
            <a:spAutoFit/>
          </a:bodyPr>
          <a:lstStyle/>
          <a:p>
            <a:pPr marL="341313" indent="-341313">
              <a:spcAft>
                <a:spcPts val="1200"/>
              </a:spcAft>
            </a:pPr>
            <a:r>
              <a:rPr lang="en-US" sz="2800" dirty="0" smtClean="0">
                <a:solidFill>
                  <a:schemeClr val="bg1"/>
                </a:solidFill>
                <a:latin typeface="Arial" pitchFamily="34" charset="0"/>
              </a:rPr>
              <a:t>The New . . .</a:t>
            </a:r>
          </a:p>
          <a:p>
            <a:pPr marL="341313" indent="-341313">
              <a:spcAft>
                <a:spcPts val="1200"/>
              </a:spcAft>
            </a:pPr>
            <a:r>
              <a:rPr lang="en-US" sz="2200" dirty="0" smtClean="0">
                <a:solidFill>
                  <a:schemeClr val="bg1"/>
                </a:solidFill>
                <a:latin typeface="Arial" pitchFamily="34" charset="0"/>
              </a:rPr>
              <a:t>2 Major Arms</a:t>
            </a:r>
          </a:p>
          <a:p>
            <a:pPr marL="341313" indent="-341313">
              <a:spcAft>
                <a:spcPts val="1200"/>
              </a:spcAft>
            </a:pPr>
            <a:r>
              <a:rPr lang="en-US" sz="2000" dirty="0" smtClean="0">
                <a:solidFill>
                  <a:schemeClr val="bg1"/>
                </a:solidFill>
                <a:latin typeface="Arial" pitchFamily="34" charset="0"/>
              </a:rPr>
              <a:t>- </a:t>
            </a:r>
            <a:r>
              <a:rPr lang="en-US" sz="2000" dirty="0" err="1" smtClean="0">
                <a:solidFill>
                  <a:schemeClr val="bg1"/>
                </a:solidFill>
                <a:latin typeface="Arial" pitchFamily="34" charset="0"/>
              </a:rPr>
              <a:t>Scutum-Centaurus</a:t>
            </a:r>
            <a:r>
              <a:rPr lang="en-US" sz="2000" dirty="0" smtClean="0">
                <a:solidFill>
                  <a:schemeClr val="bg1"/>
                </a:solidFill>
                <a:latin typeface="Arial" pitchFamily="34" charset="0"/>
              </a:rPr>
              <a:t> </a:t>
            </a:r>
          </a:p>
          <a:p>
            <a:pPr marL="341313" indent="-341313">
              <a:spcAft>
                <a:spcPts val="1200"/>
              </a:spcAft>
            </a:pPr>
            <a:r>
              <a:rPr lang="en-US" sz="2000" dirty="0" smtClean="0">
                <a:solidFill>
                  <a:schemeClr val="bg1"/>
                </a:solidFill>
                <a:latin typeface="Arial" pitchFamily="34" charset="0"/>
              </a:rPr>
              <a:t>- </a:t>
            </a:r>
            <a:r>
              <a:rPr lang="en-US" sz="2000" dirty="0" err="1" smtClean="0">
                <a:solidFill>
                  <a:schemeClr val="bg1"/>
                </a:solidFill>
                <a:latin typeface="Arial" pitchFamily="34" charset="0"/>
              </a:rPr>
              <a:t>Perseus</a:t>
            </a:r>
            <a:endParaRPr lang="en-US" sz="2000" dirty="0" smtClean="0">
              <a:solidFill>
                <a:schemeClr val="bg1"/>
              </a:solidFill>
              <a:latin typeface="Arial" pitchFamily="34" charset="0"/>
            </a:endParaRPr>
          </a:p>
        </p:txBody>
      </p:sp>
      <p:pic>
        <p:nvPicPr>
          <p:cNvPr id="22" name="Picture 21" descr="381526main_image_1455_800-600.jpg"/>
          <p:cNvPicPr>
            <a:picLocks noChangeAspect="1"/>
          </p:cNvPicPr>
          <p:nvPr/>
        </p:nvPicPr>
        <p:blipFill>
          <a:blip r:embed="rId3"/>
          <a:stretch>
            <a:fillRect/>
          </a:stretch>
        </p:blipFill>
        <p:spPr>
          <a:xfrm>
            <a:off x="2138516" y="398206"/>
            <a:ext cx="7229470" cy="6459793"/>
          </a:xfrm>
          <a:prstGeom prst="rect">
            <a:avLst/>
          </a:prstGeom>
          <a:effectLst>
            <a:softEdge rad="6350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427" y="1167582"/>
            <a:ext cx="7826643" cy="646331"/>
          </a:xfrm>
          <a:prstGeom prst="rect">
            <a:avLst/>
          </a:prstGeom>
          <a:noFill/>
        </p:spPr>
        <p:txBody>
          <a:bodyPr wrap="square" rtlCol="0">
            <a:spAutoFit/>
          </a:bodyPr>
          <a:lstStyle/>
          <a:p>
            <a:pPr>
              <a:spcAft>
                <a:spcPts val="1200"/>
              </a:spcAft>
              <a:buFont typeface="Wingdings" pitchFamily="2" charset="2"/>
              <a:buChar char="§"/>
            </a:pPr>
            <a:endParaRPr lang="en-US" sz="3600" dirty="0" smtClean="0">
              <a:solidFill>
                <a:schemeClr val="bg1"/>
              </a:solidFill>
              <a:latin typeface="Arial" pitchFamily="34" charset="0"/>
            </a:endParaRPr>
          </a:p>
        </p:txBody>
      </p: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pic>
        <p:nvPicPr>
          <p:cNvPr id="15" name="Picture 14" descr="236084main_MilkyWay-full-annotated.jpg"/>
          <p:cNvPicPr>
            <a:picLocks noChangeAspect="1"/>
          </p:cNvPicPr>
          <p:nvPr/>
        </p:nvPicPr>
        <p:blipFill>
          <a:blip r:embed="rId3" cstate="print"/>
          <a:stretch>
            <a:fillRect/>
          </a:stretch>
        </p:blipFill>
        <p:spPr>
          <a:xfrm>
            <a:off x="1401096" y="455461"/>
            <a:ext cx="6474543" cy="6033829"/>
          </a:xfrm>
          <a:prstGeom prst="rect">
            <a:avLst/>
          </a:prstGeom>
          <a:solidFill>
            <a:schemeClr val="accent2"/>
          </a:solidFill>
          <a:effectLst>
            <a:softEdge rad="1270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pic>
        <p:nvPicPr>
          <p:cNvPr id="13" name="Picture 12" descr="Via-Lactea-2.jpg"/>
          <p:cNvPicPr>
            <a:picLocks noChangeAspect="1"/>
          </p:cNvPicPr>
          <p:nvPr/>
        </p:nvPicPr>
        <p:blipFill>
          <a:blip r:embed="rId3"/>
          <a:stretch>
            <a:fillRect/>
          </a:stretch>
        </p:blipFill>
        <p:spPr>
          <a:xfrm>
            <a:off x="-2" y="383458"/>
            <a:ext cx="9144001" cy="6268065"/>
          </a:xfrm>
          <a:prstGeom prst="rect">
            <a:avLst/>
          </a:prstGeom>
          <a:effectLst>
            <a:softEdge rad="6350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990600" y="6459794"/>
            <a:ext cx="7106265" cy="17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pic>
        <p:nvPicPr>
          <p:cNvPr id="10" name="Picture 9" descr="The Universe Galchart.gif"/>
          <p:cNvPicPr>
            <a:picLocks noChangeAspect="1"/>
          </p:cNvPicPr>
          <p:nvPr/>
        </p:nvPicPr>
        <p:blipFill>
          <a:blip r:embed="rId3"/>
          <a:srcRect t="12658" b="9986"/>
          <a:stretch>
            <a:fillRect/>
          </a:stretch>
        </p:blipFill>
        <p:spPr>
          <a:xfrm>
            <a:off x="973394" y="2227006"/>
            <a:ext cx="7143260" cy="4144297"/>
          </a:xfrm>
          <a:prstGeom prst="rect">
            <a:avLst/>
          </a:prstGeom>
          <a:effectLst>
            <a:softEdge rad="12700"/>
          </a:effectLst>
        </p:spPr>
      </p:pic>
      <p:sp>
        <p:nvSpPr>
          <p:cNvPr id="12" name="TextBox 11"/>
          <p:cNvSpPr txBox="1"/>
          <p:nvPr/>
        </p:nvSpPr>
        <p:spPr>
          <a:xfrm>
            <a:off x="457200" y="798874"/>
            <a:ext cx="8273845" cy="2308324"/>
          </a:xfrm>
          <a:prstGeom prst="rect">
            <a:avLst/>
          </a:prstGeom>
          <a:noFill/>
        </p:spPr>
        <p:txBody>
          <a:bodyPr wrap="square" rtlCol="0">
            <a:spAutoFit/>
          </a:bodyPr>
          <a:lstStyle/>
          <a:p>
            <a:pPr>
              <a:spcAft>
                <a:spcPts val="1200"/>
              </a:spcAft>
            </a:pPr>
            <a:r>
              <a:rPr lang="en-US" sz="1200" dirty="0" smtClean="0">
                <a:solidFill>
                  <a:schemeClr val="bg1"/>
                </a:solidFill>
                <a:latin typeface="Arial" pitchFamily="34" charset="0"/>
              </a:rPr>
              <a:t>This map is a plot of all the stars visible with the naked eye. There are approximately 9000 stars visible with the naked eye. This map is plotted in galactic coordinates - the plane of the Milky Way galaxy passes across the middle of this chart with the zero point of galactic latitude and longitude pointing directly at the galactic centre. The majority of the stars plotted on this map are within a thousand light years from us, which is only a minute part (less than 0.1%) of our galaxy, although there are a few naked eye stars which are probably beyond ten thousand light years. All of the 88 constellations have also been marked onto this map although constellations have no real significance - all constellations consist of stars that lie at very different distances. </a:t>
            </a:r>
          </a:p>
          <a:p>
            <a:pPr marL="341313" indent="-341313">
              <a:spcAft>
                <a:spcPts val="1200"/>
              </a:spcAft>
            </a:pPr>
            <a:endParaRPr lang="en-US" sz="2000" dirty="0" smtClean="0">
              <a:solidFill>
                <a:schemeClr val="bg1"/>
              </a:solidFill>
              <a:latin typeface="Arial" pitchFamily="34" charset="0"/>
            </a:endParaRPr>
          </a:p>
          <a:p>
            <a:pPr marL="341313" indent="-341313">
              <a:spcAft>
                <a:spcPts val="1200"/>
              </a:spcAft>
            </a:pPr>
            <a:endParaRPr lang="en-US" sz="2000" dirty="0" smtClean="0">
              <a:solidFill>
                <a:schemeClr val="bg1"/>
              </a:solidFill>
              <a:latin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427" y="1167582"/>
            <a:ext cx="7826643" cy="646331"/>
          </a:xfrm>
          <a:prstGeom prst="rect">
            <a:avLst/>
          </a:prstGeom>
          <a:noFill/>
        </p:spPr>
        <p:txBody>
          <a:bodyPr wrap="square" rtlCol="0">
            <a:spAutoFit/>
          </a:bodyPr>
          <a:lstStyle/>
          <a:p>
            <a:pPr>
              <a:spcAft>
                <a:spcPts val="1200"/>
              </a:spcAft>
              <a:buFont typeface="Wingdings" pitchFamily="2" charset="2"/>
              <a:buChar char="§"/>
            </a:pPr>
            <a:endParaRPr lang="en-US" sz="3600" dirty="0" smtClean="0">
              <a:solidFill>
                <a:schemeClr val="bg1"/>
              </a:solidFill>
              <a:latin typeface="Arial" pitchFamily="34" charset="0"/>
            </a:endParaRPr>
          </a:p>
        </p:txBody>
      </p: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
        <p:nvSpPr>
          <p:cNvPr id="12" name="TextBox 11"/>
          <p:cNvSpPr txBox="1"/>
          <p:nvPr/>
        </p:nvSpPr>
        <p:spPr>
          <a:xfrm>
            <a:off x="1637072" y="2789906"/>
            <a:ext cx="6076336" cy="769441"/>
          </a:xfrm>
          <a:prstGeom prst="rect">
            <a:avLst/>
          </a:prstGeom>
          <a:noFill/>
        </p:spPr>
        <p:txBody>
          <a:bodyPr wrap="square" rtlCol="0">
            <a:spAutoFit/>
          </a:bodyPr>
          <a:lstStyle/>
          <a:p>
            <a:pPr marL="341313" indent="-341313">
              <a:spcAft>
                <a:spcPts val="1200"/>
              </a:spcAft>
            </a:pPr>
            <a:r>
              <a:rPr lang="en-US" sz="4400" dirty="0" smtClean="0">
                <a:solidFill>
                  <a:schemeClr val="bg1"/>
                </a:solidFill>
                <a:latin typeface="Arial" pitchFamily="34" charset="0"/>
              </a:rPr>
              <a:t>Where is it . . .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427" y="1167582"/>
            <a:ext cx="7826643" cy="646331"/>
          </a:xfrm>
          <a:prstGeom prst="rect">
            <a:avLst/>
          </a:prstGeom>
          <a:noFill/>
        </p:spPr>
        <p:txBody>
          <a:bodyPr wrap="square" rtlCol="0">
            <a:spAutoFit/>
          </a:bodyPr>
          <a:lstStyle/>
          <a:p>
            <a:pPr>
              <a:spcAft>
                <a:spcPts val="1200"/>
              </a:spcAft>
              <a:buFont typeface="Wingdings" pitchFamily="2" charset="2"/>
              <a:buChar char="§"/>
            </a:pPr>
            <a:endParaRPr lang="en-US" sz="3600" dirty="0" smtClean="0">
              <a:solidFill>
                <a:schemeClr val="bg1"/>
              </a:solidFill>
              <a:latin typeface="Arial" pitchFamily="34" charset="0"/>
            </a:endParaRPr>
          </a:p>
        </p:txBody>
      </p: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pic>
        <p:nvPicPr>
          <p:cNvPr id="10" name="Picture 9" descr="800px-Universe_Reference_Map_%28Location%29_001.jpg"/>
          <p:cNvPicPr>
            <a:picLocks noChangeAspect="1"/>
          </p:cNvPicPr>
          <p:nvPr/>
        </p:nvPicPr>
        <p:blipFill>
          <a:blip r:embed="rId3"/>
          <a:stretch>
            <a:fillRect/>
          </a:stretch>
        </p:blipFill>
        <p:spPr>
          <a:xfrm>
            <a:off x="408041" y="2297062"/>
            <a:ext cx="8337753" cy="2084439"/>
          </a:xfrm>
          <a:prstGeom prst="rect">
            <a:avLst/>
          </a:prstGeom>
          <a:effectLst>
            <a:softEdge rad="127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99467" y="3338153"/>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00199" y="3304310"/>
            <a:ext cx="6019800" cy="646331"/>
          </a:xfrm>
          <a:prstGeom prst="rect">
            <a:avLst/>
          </a:prstGeom>
          <a:noFill/>
        </p:spPr>
        <p:txBody>
          <a:bodyPr wrap="square" rtlCol="0">
            <a:spAutoFit/>
          </a:bodyPr>
          <a:lstStyle/>
          <a:p>
            <a:pPr algn="ctr">
              <a:spcAft>
                <a:spcPts val="1200"/>
              </a:spcAft>
            </a:pPr>
            <a:r>
              <a:rPr lang="en-US" sz="3600" dirty="0" smtClean="0">
                <a:solidFill>
                  <a:schemeClr val="bg1"/>
                </a:solidFill>
                <a:latin typeface="Arial" pitchFamily="34" charset="0"/>
              </a:rPr>
              <a:t>  Why the Milky Way  ?</a:t>
            </a:r>
          </a:p>
        </p:txBody>
      </p:sp>
      <p:sp>
        <p:nvSpPr>
          <p:cNvPr id="8" name="TextBox 7"/>
          <p:cNvSpPr txBox="1"/>
          <p:nvPr/>
        </p:nvSpPr>
        <p:spPr>
          <a:xfrm>
            <a:off x="1641763" y="1517074"/>
            <a:ext cx="6019800" cy="923330"/>
          </a:xfrm>
          <a:prstGeom prst="rect">
            <a:avLst/>
          </a:prstGeom>
          <a:noFill/>
        </p:spPr>
        <p:txBody>
          <a:bodyPr wrap="square" rtlCol="0">
            <a:spAutoFit/>
          </a:bodyPr>
          <a:lstStyle/>
          <a:p>
            <a:pPr>
              <a:spcAft>
                <a:spcPts val="1200"/>
              </a:spcAft>
            </a:pPr>
            <a:r>
              <a:rPr lang="en-US" sz="3600" dirty="0" smtClean="0">
                <a:solidFill>
                  <a:schemeClr val="bg1"/>
                </a:solidFill>
                <a:latin typeface="Arial" pitchFamily="34" charset="0"/>
              </a:rPr>
              <a:t>  </a:t>
            </a:r>
            <a:r>
              <a:rPr lang="en-US" sz="5400" dirty="0" smtClean="0">
                <a:solidFill>
                  <a:schemeClr val="bg1"/>
                </a:solidFill>
                <a:latin typeface="Arial" pitchFamily="34" charset="0"/>
              </a:rPr>
              <a:t>But Wait </a:t>
            </a:r>
            <a:r>
              <a:rPr lang="en-US" sz="3520" dirty="0" smtClean="0">
                <a:solidFill>
                  <a:schemeClr val="bg1"/>
                </a:solidFill>
                <a:latin typeface="Arial" pitchFamily="34" charset="0"/>
              </a:rPr>
              <a:t>. . . . . </a:t>
            </a:r>
          </a:p>
        </p:txBody>
      </p: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6427" y="1167582"/>
            <a:ext cx="7826643" cy="646331"/>
          </a:xfrm>
          <a:prstGeom prst="rect">
            <a:avLst/>
          </a:prstGeom>
          <a:noFill/>
        </p:spPr>
        <p:txBody>
          <a:bodyPr wrap="square" rtlCol="0">
            <a:spAutoFit/>
          </a:bodyPr>
          <a:lstStyle/>
          <a:p>
            <a:pPr>
              <a:spcAft>
                <a:spcPts val="1200"/>
              </a:spcAft>
              <a:buFont typeface="Wingdings" pitchFamily="2" charset="2"/>
              <a:buChar char="§"/>
            </a:pPr>
            <a:endParaRPr lang="en-US" sz="3600" dirty="0" smtClean="0">
              <a:solidFill>
                <a:schemeClr val="bg1"/>
              </a:solidFill>
              <a:latin typeface="Arial" pitchFamily="34" charset="0"/>
            </a:endParaRPr>
          </a:p>
        </p:txBody>
      </p: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
        <p:nvSpPr>
          <p:cNvPr id="12" name="TextBox 11"/>
          <p:cNvSpPr txBox="1"/>
          <p:nvPr/>
        </p:nvSpPr>
        <p:spPr>
          <a:xfrm>
            <a:off x="634182" y="857868"/>
            <a:ext cx="6076336" cy="523220"/>
          </a:xfrm>
          <a:prstGeom prst="rect">
            <a:avLst/>
          </a:prstGeom>
          <a:noFill/>
        </p:spPr>
        <p:txBody>
          <a:bodyPr wrap="square" rtlCol="0">
            <a:spAutoFit/>
          </a:bodyPr>
          <a:lstStyle/>
          <a:p>
            <a:pPr marL="341313" indent="-341313">
              <a:spcAft>
                <a:spcPts val="1200"/>
              </a:spcAft>
            </a:pPr>
            <a:r>
              <a:rPr lang="en-US" sz="2800" dirty="0" smtClean="0">
                <a:solidFill>
                  <a:schemeClr val="bg1"/>
                </a:solidFill>
                <a:latin typeface="Arial" pitchFamily="34" charset="0"/>
              </a:rPr>
              <a:t>Map of the Universe</a:t>
            </a:r>
          </a:p>
        </p:txBody>
      </p:sp>
      <p:pic>
        <p:nvPicPr>
          <p:cNvPr id="10" name="Picture 9" descr="supercls-580x543.gif"/>
          <p:cNvPicPr>
            <a:picLocks noChangeAspect="1"/>
          </p:cNvPicPr>
          <p:nvPr/>
        </p:nvPicPr>
        <p:blipFill>
          <a:blip r:embed="rId3"/>
          <a:stretch>
            <a:fillRect/>
          </a:stretch>
        </p:blipFill>
        <p:spPr>
          <a:xfrm>
            <a:off x="412954" y="1104662"/>
            <a:ext cx="8362335" cy="5556245"/>
          </a:xfrm>
          <a:prstGeom prst="rect">
            <a:avLst/>
          </a:prstGeom>
          <a:effectLst>
            <a:softEdge rad="317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p>
          <a:p>
            <a:pPr algn="ctr"/>
            <a:endParaRPr lang="en-US" dirty="0" smtClean="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
        <p:nvSpPr>
          <p:cNvPr id="12" name="TextBox 11"/>
          <p:cNvSpPr txBox="1"/>
          <p:nvPr/>
        </p:nvSpPr>
        <p:spPr>
          <a:xfrm>
            <a:off x="575189" y="1002890"/>
            <a:ext cx="7993624" cy="5232202"/>
          </a:xfrm>
          <a:prstGeom prst="rect">
            <a:avLst/>
          </a:prstGeom>
          <a:noFill/>
        </p:spPr>
        <p:txBody>
          <a:bodyPr wrap="square" rtlCol="0">
            <a:spAutoFit/>
          </a:bodyPr>
          <a:lstStyle/>
          <a:p>
            <a:pPr marL="341313" indent="-341313">
              <a:spcAft>
                <a:spcPts val="1200"/>
              </a:spcAft>
            </a:pPr>
            <a:r>
              <a:rPr lang="en-US" sz="2800" dirty="0" smtClean="0">
                <a:solidFill>
                  <a:schemeClr val="bg1"/>
                </a:solidFill>
                <a:latin typeface="Arial" pitchFamily="34" charset="0"/>
              </a:rPr>
              <a:t>What you saw . . . </a:t>
            </a:r>
          </a:p>
          <a:p>
            <a:pPr>
              <a:spcAft>
                <a:spcPts val="1200"/>
              </a:spcAft>
            </a:pPr>
            <a:r>
              <a:rPr lang="en-US" sz="1600" dirty="0" smtClean="0">
                <a:solidFill>
                  <a:schemeClr val="bg1"/>
                </a:solidFill>
                <a:latin typeface="Arial" pitchFamily="34" charset="0"/>
              </a:rPr>
              <a:t>What you </a:t>
            </a:r>
            <a:r>
              <a:rPr lang="en-US" sz="1600" dirty="0" smtClean="0">
                <a:solidFill>
                  <a:schemeClr val="bg1"/>
                </a:solidFill>
                <a:latin typeface="Arial" pitchFamily="34" charset="0"/>
              </a:rPr>
              <a:t>saw </a:t>
            </a:r>
            <a:r>
              <a:rPr lang="en-US" sz="1600" dirty="0" smtClean="0">
                <a:solidFill>
                  <a:schemeClr val="bg1"/>
                </a:solidFill>
                <a:latin typeface="Arial" pitchFamily="34" charset="0"/>
              </a:rPr>
              <a:t>on the preceding page is a map of the Universe within 1 billion light years. It shows the Virgo </a:t>
            </a:r>
            <a:r>
              <a:rPr lang="en-US" sz="1600" dirty="0" err="1" smtClean="0">
                <a:solidFill>
                  <a:schemeClr val="bg1"/>
                </a:solidFill>
                <a:latin typeface="Arial" pitchFamily="34" charset="0"/>
              </a:rPr>
              <a:t>Supercluster</a:t>
            </a:r>
            <a:r>
              <a:rPr lang="en-US" sz="1600" dirty="0" smtClean="0">
                <a:solidFill>
                  <a:schemeClr val="bg1"/>
                </a:solidFill>
                <a:latin typeface="Arial" pitchFamily="34" charset="0"/>
              </a:rPr>
              <a:t> at the center and its neighboring </a:t>
            </a:r>
            <a:r>
              <a:rPr lang="en-US" sz="1600" dirty="0" err="1" smtClean="0">
                <a:solidFill>
                  <a:schemeClr val="bg1"/>
                </a:solidFill>
                <a:latin typeface="Arial" pitchFamily="34" charset="0"/>
              </a:rPr>
              <a:t>superclusters</a:t>
            </a:r>
            <a:r>
              <a:rPr lang="en-US" sz="1600" dirty="0" smtClean="0">
                <a:solidFill>
                  <a:schemeClr val="bg1"/>
                </a:solidFill>
                <a:latin typeface="Arial" pitchFamily="34" charset="0"/>
              </a:rPr>
              <a:t>, clusters, and voids. The white clouds are the </a:t>
            </a:r>
            <a:r>
              <a:rPr lang="en-US" sz="1600" dirty="0" err="1" smtClean="0">
                <a:solidFill>
                  <a:schemeClr val="bg1"/>
                </a:solidFill>
                <a:latin typeface="Arial" pitchFamily="34" charset="0"/>
              </a:rPr>
              <a:t>superclusters</a:t>
            </a:r>
            <a:r>
              <a:rPr lang="en-US" sz="1600" dirty="0" smtClean="0">
                <a:solidFill>
                  <a:schemeClr val="bg1"/>
                </a:solidFill>
                <a:latin typeface="Arial" pitchFamily="34" charset="0"/>
              </a:rPr>
              <a:t> and clusters while the vast black areas are the voids. </a:t>
            </a:r>
          </a:p>
          <a:p>
            <a:pPr>
              <a:spcAft>
                <a:spcPts val="1200"/>
              </a:spcAft>
            </a:pPr>
            <a:r>
              <a:rPr lang="en-US" sz="1600" dirty="0" smtClean="0">
                <a:solidFill>
                  <a:schemeClr val="bg1"/>
                </a:solidFill>
                <a:latin typeface="Arial" pitchFamily="34" charset="0"/>
              </a:rPr>
              <a:t>Superclusters, one of the largest structures in the Universe are each home to clumps of galaxies known as galaxy groups and clusters. Galaxy groups are composed of up to 50 galaxies, while clusters can contain thousands. </a:t>
            </a:r>
          </a:p>
          <a:p>
            <a:pPr>
              <a:spcAft>
                <a:spcPts val="1200"/>
              </a:spcAft>
            </a:pPr>
            <a:r>
              <a:rPr lang="en-US" sz="1600" dirty="0" smtClean="0">
                <a:solidFill>
                  <a:schemeClr val="bg1"/>
                </a:solidFill>
                <a:latin typeface="Arial" pitchFamily="34" charset="0"/>
              </a:rPr>
              <a:t>The Virgo </a:t>
            </a:r>
            <a:r>
              <a:rPr lang="en-US" sz="1600" dirty="0" err="1" smtClean="0">
                <a:solidFill>
                  <a:schemeClr val="bg1"/>
                </a:solidFill>
                <a:latin typeface="Arial" pitchFamily="34" charset="0"/>
              </a:rPr>
              <a:t>Supercluster</a:t>
            </a:r>
            <a:r>
              <a:rPr lang="en-US" sz="1600" dirty="0" smtClean="0">
                <a:solidFill>
                  <a:schemeClr val="bg1"/>
                </a:solidFill>
                <a:latin typeface="Arial" pitchFamily="34" charset="0"/>
              </a:rPr>
              <a:t> (Virgo SC) is also known as the Local </a:t>
            </a:r>
            <a:r>
              <a:rPr lang="en-US" sz="1600" dirty="0" err="1" smtClean="0">
                <a:solidFill>
                  <a:schemeClr val="bg1"/>
                </a:solidFill>
                <a:latin typeface="Arial" pitchFamily="34" charset="0"/>
              </a:rPr>
              <a:t>Supercluster</a:t>
            </a:r>
            <a:r>
              <a:rPr lang="en-US" sz="1600" dirty="0" smtClean="0">
                <a:solidFill>
                  <a:schemeClr val="bg1"/>
                </a:solidFill>
                <a:latin typeface="Arial" pitchFamily="34" charset="0"/>
              </a:rPr>
              <a:t> (LSC or LS), simply because it is where our very own Milky Way Galaxy and immediate neighbor Andromeda belong.</a:t>
            </a:r>
          </a:p>
          <a:p>
            <a:pPr>
              <a:spcAft>
                <a:spcPts val="1200"/>
              </a:spcAft>
            </a:pPr>
            <a:r>
              <a:rPr lang="en-US" sz="1600" b="1" dirty="0" smtClean="0">
                <a:solidFill>
                  <a:schemeClr val="bg1"/>
                </a:solidFill>
                <a:latin typeface="Arial" pitchFamily="34" charset="0"/>
              </a:rPr>
              <a:t>How large of an area does this image span? </a:t>
            </a:r>
          </a:p>
          <a:p>
            <a:pPr>
              <a:spcAft>
                <a:spcPts val="1200"/>
              </a:spcAft>
            </a:pPr>
            <a:r>
              <a:rPr lang="en-US" sz="1600" dirty="0" smtClean="0">
                <a:solidFill>
                  <a:schemeClr val="bg1"/>
                </a:solidFill>
                <a:latin typeface="Arial" pitchFamily="34" charset="0"/>
              </a:rPr>
              <a:t>The Virgo </a:t>
            </a:r>
            <a:r>
              <a:rPr lang="en-US" sz="1600" dirty="0" err="1" smtClean="0">
                <a:solidFill>
                  <a:schemeClr val="bg1"/>
                </a:solidFill>
                <a:latin typeface="Arial" pitchFamily="34" charset="0"/>
              </a:rPr>
              <a:t>Supercluster</a:t>
            </a:r>
            <a:r>
              <a:rPr lang="en-US" sz="1600" dirty="0" smtClean="0">
                <a:solidFill>
                  <a:schemeClr val="bg1"/>
                </a:solidFill>
                <a:latin typeface="Arial" pitchFamily="34" charset="0"/>
              </a:rPr>
              <a:t>, at the center, is about 100 million light years wide; just one-tenths of this map. Our Milky Way, long believed to be the entire universe until Edwin Hubble pointed out nebulae far outside the borders of our galaxy, has a diameter of only 100,000 light years. Finally, our Solar System is believed to be only 2 light years wide. </a:t>
            </a:r>
            <a:endParaRPr lang="en-US" sz="2800" dirty="0" smtClean="0">
              <a:solidFill>
                <a:schemeClr val="bg1"/>
              </a:solidFill>
              <a:latin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p>
          <a:p>
            <a:pPr algn="ctr"/>
            <a:endParaRPr lang="en-US" dirty="0" smtClean="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pic>
        <p:nvPicPr>
          <p:cNvPr id="10" name="Picture 9" descr="supercls-580x543.gif"/>
          <p:cNvPicPr>
            <a:picLocks noChangeAspect="1"/>
          </p:cNvPicPr>
          <p:nvPr/>
        </p:nvPicPr>
        <p:blipFill>
          <a:blip r:embed="rId3"/>
          <a:stretch>
            <a:fillRect/>
          </a:stretch>
        </p:blipFill>
        <p:spPr>
          <a:xfrm>
            <a:off x="412954" y="1104662"/>
            <a:ext cx="8362335" cy="5556245"/>
          </a:xfrm>
          <a:prstGeom prst="rect">
            <a:avLst/>
          </a:prstGeom>
          <a:effectLst>
            <a:softEdge rad="317500"/>
          </a:effectLst>
        </p:spPr>
      </p:pic>
      <p:sp>
        <p:nvSpPr>
          <p:cNvPr id="13" name="TextBox 12"/>
          <p:cNvSpPr txBox="1"/>
          <p:nvPr/>
        </p:nvSpPr>
        <p:spPr>
          <a:xfrm>
            <a:off x="634182" y="857868"/>
            <a:ext cx="6076336" cy="523220"/>
          </a:xfrm>
          <a:prstGeom prst="rect">
            <a:avLst/>
          </a:prstGeom>
          <a:noFill/>
        </p:spPr>
        <p:txBody>
          <a:bodyPr wrap="square" rtlCol="0">
            <a:spAutoFit/>
          </a:bodyPr>
          <a:lstStyle/>
          <a:p>
            <a:pPr marL="341313" indent="-341313">
              <a:spcAft>
                <a:spcPts val="1200"/>
              </a:spcAft>
            </a:pPr>
            <a:r>
              <a:rPr lang="en-US" sz="2800" dirty="0" smtClean="0">
                <a:solidFill>
                  <a:schemeClr val="bg1"/>
                </a:solidFill>
                <a:latin typeface="Arial" pitchFamily="34" charset="0"/>
              </a:rPr>
              <a:t>Map of the Universe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p>
          <a:p>
            <a:pPr algn="ctr"/>
            <a:endParaRPr lang="en-US" dirty="0" smtClean="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
        <p:nvSpPr>
          <p:cNvPr id="12" name="TextBox 11"/>
          <p:cNvSpPr txBox="1"/>
          <p:nvPr/>
        </p:nvSpPr>
        <p:spPr>
          <a:xfrm>
            <a:off x="1637072" y="2789906"/>
            <a:ext cx="6076336" cy="769441"/>
          </a:xfrm>
          <a:prstGeom prst="rect">
            <a:avLst/>
          </a:prstGeom>
          <a:noFill/>
        </p:spPr>
        <p:txBody>
          <a:bodyPr wrap="square" rtlCol="0">
            <a:spAutoFit/>
          </a:bodyPr>
          <a:lstStyle/>
          <a:p>
            <a:pPr marL="341313" indent="-341313">
              <a:spcAft>
                <a:spcPts val="1200"/>
              </a:spcAft>
            </a:pPr>
            <a:r>
              <a:rPr lang="en-US" sz="4400" dirty="0" smtClean="0">
                <a:solidFill>
                  <a:schemeClr val="bg1"/>
                </a:solidFill>
                <a:latin typeface="Arial" pitchFamily="34" charset="0"/>
              </a:rPr>
              <a:t>The Sense of it all . . .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p>
          <a:p>
            <a:pPr algn="ctr"/>
            <a:endParaRPr lang="en-US" dirty="0" smtClean="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
        <p:nvSpPr>
          <p:cNvPr id="12" name="TextBox 11"/>
          <p:cNvSpPr txBox="1"/>
          <p:nvPr/>
        </p:nvSpPr>
        <p:spPr>
          <a:xfrm>
            <a:off x="1445345" y="2893145"/>
            <a:ext cx="6076336" cy="584775"/>
          </a:xfrm>
          <a:prstGeom prst="rect">
            <a:avLst/>
          </a:prstGeom>
          <a:noFill/>
        </p:spPr>
        <p:txBody>
          <a:bodyPr wrap="square" rtlCol="0">
            <a:spAutoFit/>
          </a:bodyPr>
          <a:lstStyle/>
          <a:p>
            <a:pPr marL="1490663" indent="-341313">
              <a:spcAft>
                <a:spcPts val="1200"/>
              </a:spcAft>
            </a:pPr>
            <a:r>
              <a:rPr lang="en-US" sz="3200" dirty="0" smtClean="0">
                <a:solidFill>
                  <a:schemeClr val="bg1"/>
                </a:solidFill>
                <a:latin typeface="Arial" pitchFamily="34" charset="0"/>
              </a:rPr>
              <a:t>. . . a different perspective </a:t>
            </a:r>
            <a:endParaRPr lang="en-US" sz="3200" dirty="0" smtClean="0">
              <a:solidFill>
                <a:schemeClr val="bg1"/>
              </a:solidFill>
              <a:latin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p>
          <a:p>
            <a:pPr algn="ctr"/>
            <a:endParaRPr lang="en-US" dirty="0" smtClean="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
        <p:nvSpPr>
          <p:cNvPr id="12" name="TextBox 11"/>
          <p:cNvSpPr txBox="1"/>
          <p:nvPr/>
        </p:nvSpPr>
        <p:spPr>
          <a:xfrm>
            <a:off x="589935" y="1492048"/>
            <a:ext cx="8023121" cy="4031873"/>
          </a:xfrm>
          <a:prstGeom prst="rect">
            <a:avLst/>
          </a:prstGeom>
          <a:noFill/>
        </p:spPr>
        <p:txBody>
          <a:bodyPr wrap="square" rtlCol="0">
            <a:spAutoFit/>
          </a:bodyPr>
          <a:lstStyle/>
          <a:p>
            <a:pPr marL="341313" indent="-341313">
              <a:spcAft>
                <a:spcPts val="1200"/>
              </a:spcAft>
            </a:pPr>
            <a:r>
              <a:rPr lang="en-US" sz="2800" dirty="0" smtClean="0">
                <a:solidFill>
                  <a:schemeClr val="bg1"/>
                </a:solidFill>
                <a:latin typeface="Arial" pitchFamily="34" charset="0"/>
              </a:rPr>
              <a:t>There are . . .</a:t>
            </a:r>
            <a:br>
              <a:rPr lang="en-US" sz="2800" dirty="0" smtClean="0">
                <a:solidFill>
                  <a:schemeClr val="bg1"/>
                </a:solidFill>
                <a:latin typeface="Arial" pitchFamily="34" charset="0"/>
              </a:rPr>
            </a:br>
            <a:endParaRPr lang="en-US" sz="2800" dirty="0" smtClean="0">
              <a:solidFill>
                <a:schemeClr val="bg1"/>
              </a:solidFill>
              <a:latin typeface="Arial" pitchFamily="34" charset="0"/>
            </a:endParaRPr>
          </a:p>
          <a:p>
            <a:pPr marL="341313" indent="-341313">
              <a:spcAft>
                <a:spcPts val="1200"/>
              </a:spcAft>
              <a:buFont typeface="Wingdings" pitchFamily="2" charset="2"/>
              <a:buChar char="§"/>
            </a:pPr>
            <a:r>
              <a:rPr lang="en-US" sz="2400" dirty="0" smtClean="0">
                <a:solidFill>
                  <a:schemeClr val="bg1"/>
                </a:solidFill>
                <a:latin typeface="Arial" pitchFamily="34" charset="0"/>
              </a:rPr>
              <a:t>6,951,884,284 people on earth </a:t>
            </a:r>
            <a:r>
              <a:rPr lang="en-US" sz="2000" dirty="0" smtClean="0">
                <a:solidFill>
                  <a:schemeClr val="bg1"/>
                </a:solidFill>
                <a:latin typeface="Arial" pitchFamily="34" charset="0"/>
              </a:rPr>
              <a:t>(as of 6:00 AM this morning)</a:t>
            </a:r>
          </a:p>
          <a:p>
            <a:pPr marL="341313" indent="-341313">
              <a:spcAft>
                <a:spcPts val="1200"/>
              </a:spcAft>
              <a:buFont typeface="Wingdings" pitchFamily="2" charset="2"/>
              <a:buChar char="§"/>
            </a:pPr>
            <a:r>
              <a:rPr lang="en-US" sz="2400" dirty="0" smtClean="0">
                <a:solidFill>
                  <a:schemeClr val="bg1"/>
                </a:solidFill>
                <a:latin typeface="Arial" pitchFamily="34" charset="0"/>
              </a:rPr>
              <a:t>2, 249, 501 Cities</a:t>
            </a:r>
          </a:p>
          <a:p>
            <a:pPr marL="341313" indent="-341313">
              <a:spcAft>
                <a:spcPts val="1200"/>
              </a:spcAft>
              <a:buFont typeface="Wingdings" pitchFamily="2" charset="2"/>
              <a:buChar char="§"/>
            </a:pPr>
            <a:r>
              <a:rPr lang="en-US" sz="2400" dirty="0" smtClean="0">
                <a:solidFill>
                  <a:schemeClr val="bg1"/>
                </a:solidFill>
                <a:latin typeface="Arial" pitchFamily="34" charset="0"/>
              </a:rPr>
              <a:t>194 Countries</a:t>
            </a:r>
          </a:p>
          <a:p>
            <a:pPr marL="341313" indent="-341313">
              <a:spcAft>
                <a:spcPts val="1200"/>
              </a:spcAft>
              <a:buFont typeface="Wingdings" pitchFamily="2" charset="2"/>
              <a:buChar char="§"/>
            </a:pPr>
            <a:r>
              <a:rPr lang="en-US" sz="2400" dirty="0" smtClean="0">
                <a:solidFill>
                  <a:schemeClr val="bg1"/>
                </a:solidFill>
                <a:latin typeface="Arial" pitchFamily="34" charset="0"/>
              </a:rPr>
              <a:t>7 Continents</a:t>
            </a:r>
          </a:p>
          <a:p>
            <a:pPr marL="341313" indent="-341313">
              <a:spcAft>
                <a:spcPts val="1200"/>
              </a:spcAft>
              <a:buFont typeface="Wingdings" pitchFamily="2" charset="2"/>
              <a:buChar char="§"/>
            </a:pPr>
            <a:r>
              <a:rPr lang="en-US" sz="2400" dirty="0" smtClean="0">
                <a:solidFill>
                  <a:schemeClr val="bg1"/>
                </a:solidFill>
                <a:latin typeface="Arial" pitchFamily="34" charset="0"/>
              </a:rPr>
              <a:t>5 Oceans</a:t>
            </a:r>
            <a:endParaRPr lang="en-US" sz="2400" dirty="0" smtClean="0">
              <a:solidFill>
                <a:schemeClr val="bg1"/>
              </a:solidFill>
              <a:latin typeface="Arial" pitchFamily="34" charset="0"/>
            </a:endParaRPr>
          </a:p>
          <a:p>
            <a:pPr marL="341313" indent="-341313">
              <a:spcAft>
                <a:spcPts val="1200"/>
              </a:spcAft>
              <a:buFont typeface="Wingdings" pitchFamily="2" charset="2"/>
              <a:buChar char="§"/>
            </a:pPr>
            <a:endParaRPr lang="en-US" sz="2000" dirty="0" smtClean="0">
              <a:solidFill>
                <a:schemeClr val="bg1"/>
              </a:solidFill>
              <a:latin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p>
          <a:p>
            <a:pPr algn="ctr"/>
            <a:endParaRPr lang="en-US" dirty="0" smtClean="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
        <p:nvSpPr>
          <p:cNvPr id="12" name="TextBox 11"/>
          <p:cNvSpPr txBox="1"/>
          <p:nvPr/>
        </p:nvSpPr>
        <p:spPr>
          <a:xfrm>
            <a:off x="589935" y="1492048"/>
            <a:ext cx="8023121" cy="4031873"/>
          </a:xfrm>
          <a:prstGeom prst="rect">
            <a:avLst/>
          </a:prstGeom>
          <a:noFill/>
        </p:spPr>
        <p:txBody>
          <a:bodyPr wrap="square" rtlCol="0">
            <a:spAutoFit/>
          </a:bodyPr>
          <a:lstStyle/>
          <a:p>
            <a:pPr marL="341313" indent="-341313">
              <a:spcAft>
                <a:spcPts val="1200"/>
              </a:spcAft>
            </a:pPr>
            <a:r>
              <a:rPr lang="en-US" sz="2800" dirty="0" smtClean="0">
                <a:solidFill>
                  <a:schemeClr val="bg1"/>
                </a:solidFill>
                <a:latin typeface="Arial" pitchFamily="34" charset="0"/>
              </a:rPr>
              <a:t>There are . . .</a:t>
            </a:r>
            <a:br>
              <a:rPr lang="en-US" sz="2800" dirty="0" smtClean="0">
                <a:solidFill>
                  <a:schemeClr val="bg1"/>
                </a:solidFill>
                <a:latin typeface="Arial" pitchFamily="34" charset="0"/>
              </a:rPr>
            </a:br>
            <a:endParaRPr lang="en-US" sz="2800" dirty="0" smtClean="0">
              <a:solidFill>
                <a:schemeClr val="bg1"/>
              </a:solidFill>
              <a:latin typeface="Arial" pitchFamily="34" charset="0"/>
            </a:endParaRPr>
          </a:p>
          <a:p>
            <a:pPr marL="341313" indent="-341313">
              <a:spcAft>
                <a:spcPts val="1200"/>
              </a:spcAft>
              <a:buFont typeface="Wingdings" pitchFamily="2" charset="2"/>
              <a:buChar char="§"/>
            </a:pPr>
            <a:r>
              <a:rPr lang="en-US" sz="2400" dirty="0" smtClean="0">
                <a:solidFill>
                  <a:schemeClr val="bg1"/>
                </a:solidFill>
                <a:latin typeface="Arial" pitchFamily="34" charset="0"/>
              </a:rPr>
              <a:t>6,951,884,284  Stars </a:t>
            </a:r>
            <a:r>
              <a:rPr lang="en-US" sz="2000" dirty="0" smtClean="0">
                <a:solidFill>
                  <a:schemeClr val="bg1"/>
                </a:solidFill>
                <a:latin typeface="Arial" pitchFamily="34" charset="0"/>
              </a:rPr>
              <a:t>(as of 6:00 AM this morning)</a:t>
            </a:r>
          </a:p>
          <a:p>
            <a:pPr marL="341313" indent="-341313">
              <a:spcAft>
                <a:spcPts val="1200"/>
              </a:spcAft>
              <a:buFont typeface="Wingdings" pitchFamily="2" charset="2"/>
              <a:buChar char="§"/>
            </a:pPr>
            <a:r>
              <a:rPr lang="en-US" sz="2400" dirty="0" smtClean="0">
                <a:solidFill>
                  <a:schemeClr val="bg1"/>
                </a:solidFill>
                <a:latin typeface="Arial" pitchFamily="34" charset="0"/>
              </a:rPr>
              <a:t>2, 249, 501  Suns, Planets, &amp; Moons</a:t>
            </a:r>
          </a:p>
          <a:p>
            <a:pPr marL="341313" indent="-341313">
              <a:spcAft>
                <a:spcPts val="1200"/>
              </a:spcAft>
              <a:buFont typeface="Wingdings" pitchFamily="2" charset="2"/>
              <a:buChar char="§"/>
            </a:pPr>
            <a:r>
              <a:rPr lang="en-US" sz="2400" dirty="0" smtClean="0">
                <a:solidFill>
                  <a:schemeClr val="bg1"/>
                </a:solidFill>
                <a:latin typeface="Arial" pitchFamily="34" charset="0"/>
              </a:rPr>
              <a:t>194  Galaxies</a:t>
            </a:r>
          </a:p>
          <a:p>
            <a:pPr marL="341313" indent="-341313">
              <a:spcAft>
                <a:spcPts val="1200"/>
              </a:spcAft>
              <a:buFont typeface="Wingdings" pitchFamily="2" charset="2"/>
              <a:buChar char="§"/>
            </a:pPr>
            <a:r>
              <a:rPr lang="en-US" sz="2400" dirty="0" smtClean="0">
                <a:solidFill>
                  <a:schemeClr val="bg1"/>
                </a:solidFill>
                <a:latin typeface="Arial" pitchFamily="34" charset="0"/>
              </a:rPr>
              <a:t>7  Superclusters</a:t>
            </a:r>
          </a:p>
          <a:p>
            <a:pPr marL="341313" indent="-341313">
              <a:spcAft>
                <a:spcPts val="1200"/>
              </a:spcAft>
              <a:buFont typeface="Wingdings" pitchFamily="2" charset="2"/>
              <a:buChar char="§"/>
            </a:pPr>
            <a:r>
              <a:rPr lang="en-US" sz="2400" dirty="0" smtClean="0">
                <a:solidFill>
                  <a:schemeClr val="bg1"/>
                </a:solidFill>
                <a:latin typeface="Arial" pitchFamily="34" charset="0"/>
              </a:rPr>
              <a:t>5  Areas of Black Matter</a:t>
            </a:r>
            <a:endParaRPr lang="en-US" sz="2400" dirty="0" smtClean="0">
              <a:solidFill>
                <a:schemeClr val="bg1"/>
              </a:solidFill>
              <a:latin typeface="Arial" pitchFamily="34" charset="0"/>
            </a:endParaRPr>
          </a:p>
          <a:p>
            <a:pPr marL="341313" indent="-341313">
              <a:spcAft>
                <a:spcPts val="1200"/>
              </a:spcAft>
              <a:buFont typeface="Wingdings" pitchFamily="2" charset="2"/>
              <a:buChar char="§"/>
            </a:pPr>
            <a:endParaRPr lang="en-US" sz="2000" dirty="0" smtClean="0">
              <a:solidFill>
                <a:schemeClr val="bg1"/>
              </a:solidFill>
              <a:latin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p>
          <a:p>
            <a:pPr algn="ctr"/>
            <a:endParaRPr lang="en-US" dirty="0" smtClean="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
        <p:nvSpPr>
          <p:cNvPr id="12" name="TextBox 11"/>
          <p:cNvSpPr txBox="1"/>
          <p:nvPr/>
        </p:nvSpPr>
        <p:spPr>
          <a:xfrm>
            <a:off x="575187" y="1079093"/>
            <a:ext cx="8023121" cy="523220"/>
          </a:xfrm>
          <a:prstGeom prst="rect">
            <a:avLst/>
          </a:prstGeom>
          <a:noFill/>
        </p:spPr>
        <p:txBody>
          <a:bodyPr wrap="square" rtlCol="0">
            <a:spAutoFit/>
          </a:bodyPr>
          <a:lstStyle/>
          <a:p>
            <a:pPr marL="341313" indent="-341313">
              <a:spcAft>
                <a:spcPts val="1200"/>
              </a:spcAft>
            </a:pPr>
            <a:r>
              <a:rPr lang="en-US" sz="2800" dirty="0" smtClean="0">
                <a:solidFill>
                  <a:schemeClr val="bg1"/>
                </a:solidFill>
                <a:latin typeface="Arial" pitchFamily="34" charset="0"/>
              </a:rPr>
              <a:t>At night </a:t>
            </a:r>
            <a:r>
              <a:rPr lang="en-US" sz="2800" dirty="0" smtClean="0">
                <a:solidFill>
                  <a:schemeClr val="bg1"/>
                </a:solidFill>
                <a:latin typeface="Arial" pitchFamily="34" charset="0"/>
              </a:rPr>
              <a:t>it all looks like this . . </a:t>
            </a:r>
            <a:r>
              <a:rPr lang="en-US" sz="2800" dirty="0" smtClean="0">
                <a:solidFill>
                  <a:schemeClr val="bg1"/>
                </a:solidFill>
                <a:latin typeface="Arial" pitchFamily="34" charset="0"/>
              </a:rPr>
              <a:t>.</a:t>
            </a:r>
          </a:p>
        </p:txBody>
      </p:sp>
      <p:pic>
        <p:nvPicPr>
          <p:cNvPr id="10" name="Picture 9" descr="liteglob.jpg"/>
          <p:cNvPicPr>
            <a:picLocks noChangeAspect="1"/>
          </p:cNvPicPr>
          <p:nvPr/>
        </p:nvPicPr>
        <p:blipFill>
          <a:blip r:embed="rId3">
            <a:lum bright="10000"/>
          </a:blip>
          <a:stretch>
            <a:fillRect/>
          </a:stretch>
        </p:blipFill>
        <p:spPr>
          <a:xfrm>
            <a:off x="0" y="1917289"/>
            <a:ext cx="9144000" cy="4048433"/>
          </a:xfrm>
          <a:prstGeom prst="rect">
            <a:avLst/>
          </a:prstGeom>
          <a:effectLst>
            <a:softEdge rad="6350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p>
          <a:p>
            <a:pPr algn="ctr"/>
            <a:endParaRPr lang="en-US" dirty="0" smtClean="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
        <p:nvSpPr>
          <p:cNvPr id="12" name="TextBox 11"/>
          <p:cNvSpPr txBox="1"/>
          <p:nvPr/>
        </p:nvSpPr>
        <p:spPr>
          <a:xfrm>
            <a:off x="575187" y="1079093"/>
            <a:ext cx="8023121" cy="523220"/>
          </a:xfrm>
          <a:prstGeom prst="rect">
            <a:avLst/>
          </a:prstGeom>
          <a:noFill/>
        </p:spPr>
        <p:txBody>
          <a:bodyPr wrap="square" rtlCol="0">
            <a:spAutoFit/>
          </a:bodyPr>
          <a:lstStyle/>
          <a:p>
            <a:pPr marL="341313" indent="-341313">
              <a:spcAft>
                <a:spcPts val="1200"/>
              </a:spcAft>
              <a:tabLst>
                <a:tab pos="4511675" algn="l"/>
              </a:tabLst>
            </a:pPr>
            <a:r>
              <a:rPr lang="en-US" sz="2800" dirty="0" smtClean="0">
                <a:solidFill>
                  <a:schemeClr val="bg1"/>
                </a:solidFill>
                <a:latin typeface="Arial" pitchFamily="34" charset="0"/>
              </a:rPr>
              <a:t> and this . . .</a:t>
            </a:r>
            <a:endParaRPr lang="en-US" sz="2800" dirty="0" smtClean="0">
              <a:solidFill>
                <a:schemeClr val="bg1"/>
              </a:solidFill>
              <a:latin typeface="Arial" pitchFamily="34" charset="0"/>
            </a:endParaRPr>
          </a:p>
        </p:txBody>
      </p:sp>
      <p:grpSp>
        <p:nvGrpSpPr>
          <p:cNvPr id="23" name="Group 22"/>
          <p:cNvGrpSpPr/>
          <p:nvPr/>
        </p:nvGrpSpPr>
        <p:grpSpPr>
          <a:xfrm>
            <a:off x="0" y="258588"/>
            <a:ext cx="9144000" cy="6599412"/>
            <a:chOff x="0" y="258588"/>
            <a:chExt cx="9144000" cy="6599412"/>
          </a:xfrm>
        </p:grpSpPr>
        <p:pic>
          <p:nvPicPr>
            <p:cNvPr id="15" name="Picture 14" descr="earthatnightAfrica.jpg"/>
            <p:cNvPicPr>
              <a:picLocks noChangeAspect="1"/>
            </p:cNvPicPr>
            <p:nvPr/>
          </p:nvPicPr>
          <p:blipFill>
            <a:blip r:embed="rId3"/>
            <a:stretch>
              <a:fillRect/>
            </a:stretch>
          </p:blipFill>
          <p:spPr>
            <a:xfrm>
              <a:off x="2206897" y="258588"/>
              <a:ext cx="4823918" cy="3617939"/>
            </a:xfrm>
            <a:prstGeom prst="rect">
              <a:avLst/>
            </a:prstGeom>
            <a:effectLst>
              <a:softEdge rad="635000"/>
            </a:effectLst>
          </p:spPr>
        </p:pic>
        <p:pic>
          <p:nvPicPr>
            <p:cNvPr id="13" name="Picture 12" descr="earthatnight01.jpg"/>
            <p:cNvPicPr>
              <a:picLocks noChangeAspect="1"/>
            </p:cNvPicPr>
            <p:nvPr/>
          </p:nvPicPr>
          <p:blipFill>
            <a:blip r:embed="rId4"/>
            <a:stretch>
              <a:fillRect/>
            </a:stretch>
          </p:blipFill>
          <p:spPr>
            <a:xfrm>
              <a:off x="0" y="1359107"/>
              <a:ext cx="4793938" cy="3595454"/>
            </a:xfrm>
            <a:prstGeom prst="rect">
              <a:avLst/>
            </a:prstGeom>
            <a:effectLst>
              <a:softEdge rad="635000"/>
            </a:effectLst>
          </p:spPr>
        </p:pic>
        <p:pic>
          <p:nvPicPr>
            <p:cNvPr id="18" name="Picture 17" descr="earthatnightEurope.jpg"/>
            <p:cNvPicPr>
              <a:picLocks noChangeAspect="1"/>
            </p:cNvPicPr>
            <p:nvPr/>
          </p:nvPicPr>
          <p:blipFill>
            <a:blip r:embed="rId5"/>
            <a:stretch>
              <a:fillRect/>
            </a:stretch>
          </p:blipFill>
          <p:spPr>
            <a:xfrm>
              <a:off x="4185171" y="1340614"/>
              <a:ext cx="4958829" cy="3719122"/>
            </a:xfrm>
            <a:prstGeom prst="rect">
              <a:avLst/>
            </a:prstGeom>
            <a:effectLst>
              <a:softEdge rad="635000"/>
            </a:effectLst>
          </p:spPr>
        </p:pic>
        <p:pic>
          <p:nvPicPr>
            <p:cNvPr id="20" name="Picture 19" descr="earthatnightUS.jpg"/>
            <p:cNvPicPr>
              <a:picLocks noChangeAspect="1"/>
            </p:cNvPicPr>
            <p:nvPr/>
          </p:nvPicPr>
          <p:blipFill>
            <a:blip r:embed="rId6"/>
            <a:stretch>
              <a:fillRect/>
            </a:stretch>
          </p:blipFill>
          <p:spPr>
            <a:xfrm>
              <a:off x="2286000" y="1523631"/>
              <a:ext cx="4785360" cy="3589020"/>
            </a:xfrm>
            <a:prstGeom prst="rect">
              <a:avLst/>
            </a:prstGeom>
            <a:effectLst>
              <a:softEdge rad="635000"/>
            </a:effectLst>
          </p:spPr>
        </p:pic>
        <p:pic>
          <p:nvPicPr>
            <p:cNvPr id="19" name="Picture 18" descr="earthatnightNorthPole.jpg"/>
            <p:cNvPicPr>
              <a:picLocks noChangeAspect="1"/>
            </p:cNvPicPr>
            <p:nvPr/>
          </p:nvPicPr>
          <p:blipFill>
            <a:blip r:embed="rId7"/>
            <a:stretch>
              <a:fillRect/>
            </a:stretch>
          </p:blipFill>
          <p:spPr>
            <a:xfrm>
              <a:off x="840657" y="3207036"/>
              <a:ext cx="4867951" cy="3650963"/>
            </a:xfrm>
            <a:prstGeom prst="rect">
              <a:avLst/>
            </a:prstGeom>
            <a:effectLst>
              <a:softEdge rad="635000"/>
            </a:effectLst>
          </p:spPr>
        </p:pic>
        <p:pic>
          <p:nvPicPr>
            <p:cNvPr id="21" name="Picture 20" descr="earthatnightSouthPole.jpg"/>
            <p:cNvPicPr>
              <a:picLocks noChangeAspect="1"/>
            </p:cNvPicPr>
            <p:nvPr/>
          </p:nvPicPr>
          <p:blipFill>
            <a:blip r:embed="rId8"/>
            <a:stretch>
              <a:fillRect/>
            </a:stretch>
          </p:blipFill>
          <p:spPr>
            <a:xfrm>
              <a:off x="3502742" y="3244645"/>
              <a:ext cx="4817807" cy="3613355"/>
            </a:xfrm>
            <a:prstGeom prst="rect">
              <a:avLst/>
            </a:prstGeom>
            <a:effectLst>
              <a:softEdge rad="635000"/>
            </a:effectLst>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p>
          <a:p>
            <a:pPr algn="ctr"/>
            <a:endParaRPr lang="en-US" dirty="0" smtClean="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
        <p:nvSpPr>
          <p:cNvPr id="12" name="TextBox 11"/>
          <p:cNvSpPr txBox="1"/>
          <p:nvPr/>
        </p:nvSpPr>
        <p:spPr>
          <a:xfrm>
            <a:off x="575187" y="1079093"/>
            <a:ext cx="8023121" cy="523220"/>
          </a:xfrm>
          <a:prstGeom prst="rect">
            <a:avLst/>
          </a:prstGeom>
          <a:noFill/>
        </p:spPr>
        <p:txBody>
          <a:bodyPr wrap="square" rtlCol="0">
            <a:spAutoFit/>
          </a:bodyPr>
          <a:lstStyle/>
          <a:p>
            <a:pPr marL="341313" indent="-341313">
              <a:spcAft>
                <a:spcPts val="1200"/>
              </a:spcAft>
              <a:tabLst>
                <a:tab pos="4511675" algn="l"/>
              </a:tabLst>
            </a:pPr>
            <a:r>
              <a:rPr lang="en-US" sz="2800" dirty="0" smtClean="0">
                <a:solidFill>
                  <a:schemeClr val="bg1"/>
                </a:solidFill>
                <a:latin typeface="Arial" pitchFamily="34" charset="0"/>
              </a:rPr>
              <a:t> or like this . . .</a:t>
            </a:r>
            <a:endParaRPr lang="en-US" sz="2800" dirty="0" smtClean="0">
              <a:solidFill>
                <a:schemeClr val="bg1"/>
              </a:solidFill>
              <a:latin typeface="Arial" pitchFamily="34" charset="0"/>
            </a:endParaRPr>
          </a:p>
        </p:txBody>
      </p:sp>
      <p:grpSp>
        <p:nvGrpSpPr>
          <p:cNvPr id="49" name="Group 48"/>
          <p:cNvGrpSpPr/>
          <p:nvPr/>
        </p:nvGrpSpPr>
        <p:grpSpPr>
          <a:xfrm>
            <a:off x="-324466" y="1991033"/>
            <a:ext cx="9881421" cy="3008670"/>
            <a:chOff x="-403614" y="1873045"/>
            <a:chExt cx="9974334" cy="3362632"/>
          </a:xfrm>
        </p:grpSpPr>
        <p:grpSp>
          <p:nvGrpSpPr>
            <p:cNvPr id="48" name="Group 47"/>
            <p:cNvGrpSpPr/>
            <p:nvPr/>
          </p:nvGrpSpPr>
          <p:grpSpPr>
            <a:xfrm>
              <a:off x="-403614" y="1873045"/>
              <a:ext cx="9974334" cy="3362632"/>
              <a:chOff x="-434094" y="2471828"/>
              <a:chExt cx="9974334" cy="2330243"/>
            </a:xfrm>
            <a:scene3d>
              <a:camera prst="isometricOffAxis1Top">
                <a:rot lat="17834369" lon="17943549" rev="3537246"/>
              </a:camera>
              <a:lightRig rig="threePt" dir="t"/>
            </a:scene3d>
          </p:grpSpPr>
          <p:grpSp>
            <p:nvGrpSpPr>
              <p:cNvPr id="47" name="Group 46"/>
              <p:cNvGrpSpPr/>
              <p:nvPr/>
            </p:nvGrpSpPr>
            <p:grpSpPr>
              <a:xfrm>
                <a:off x="-434094" y="2471828"/>
                <a:ext cx="9974334" cy="2330243"/>
                <a:chOff x="-235974" y="1740308"/>
                <a:chExt cx="9974334" cy="2330243"/>
              </a:xfrm>
            </p:grpSpPr>
            <p:pic>
              <p:nvPicPr>
                <p:cNvPr id="41" name="Picture 40" descr="earthatnight01.jpg"/>
                <p:cNvPicPr>
                  <a:picLocks noChangeAspect="1"/>
                </p:cNvPicPr>
                <p:nvPr/>
              </p:nvPicPr>
              <p:blipFill>
                <a:blip r:embed="rId3"/>
                <a:srcRect t="13063" r="32287" b="38192"/>
                <a:stretch>
                  <a:fillRect/>
                </a:stretch>
              </p:blipFill>
              <p:spPr>
                <a:xfrm>
                  <a:off x="-235974" y="1946788"/>
                  <a:ext cx="3246120" cy="1752600"/>
                </a:xfrm>
                <a:prstGeom prst="ellipse">
                  <a:avLst/>
                </a:prstGeom>
                <a:effectLst>
                  <a:softEdge rad="635000"/>
                </a:effectLst>
              </p:spPr>
            </p:pic>
            <p:pic>
              <p:nvPicPr>
                <p:cNvPr id="44" name="Picture 43" descr="earthatnightNorthPole.jpg"/>
                <p:cNvPicPr>
                  <a:picLocks noChangeAspect="1"/>
                </p:cNvPicPr>
                <p:nvPr/>
              </p:nvPicPr>
              <p:blipFill>
                <a:blip r:embed="rId4"/>
                <a:srcRect l="1740" t="12805" r="8231" b="38319"/>
                <a:stretch>
                  <a:fillRect/>
                </a:stretch>
              </p:blipFill>
              <p:spPr>
                <a:xfrm>
                  <a:off x="4302104" y="1989556"/>
                  <a:ext cx="4527755" cy="1843548"/>
                </a:xfrm>
                <a:prstGeom prst="rect">
                  <a:avLst/>
                </a:prstGeom>
                <a:effectLst>
                  <a:softEdge rad="635000"/>
                </a:effectLst>
              </p:spPr>
            </p:pic>
            <p:pic>
              <p:nvPicPr>
                <p:cNvPr id="45" name="Picture 44" descr="earthatnightSouthPole.jpg"/>
                <p:cNvPicPr>
                  <a:picLocks noChangeAspect="1"/>
                </p:cNvPicPr>
                <p:nvPr/>
              </p:nvPicPr>
              <p:blipFill>
                <a:blip r:embed="rId5"/>
                <a:srcRect l="16815" t="1739" r="24772" b="68346"/>
                <a:stretch>
                  <a:fillRect/>
                </a:stretch>
              </p:blipFill>
              <p:spPr>
                <a:xfrm>
                  <a:off x="6934200" y="2209800"/>
                  <a:ext cx="2804160" cy="1356360"/>
                </a:xfrm>
                <a:prstGeom prst="rect">
                  <a:avLst/>
                </a:prstGeom>
                <a:effectLst>
                  <a:softEdge rad="635000"/>
                </a:effectLst>
              </p:spPr>
            </p:pic>
            <p:pic>
              <p:nvPicPr>
                <p:cNvPr id="43" name="Picture 42" descr="earthatnightUS.jpg"/>
                <p:cNvPicPr>
                  <a:picLocks noChangeAspect="1"/>
                </p:cNvPicPr>
                <p:nvPr/>
              </p:nvPicPr>
              <p:blipFill>
                <a:blip r:embed="rId6"/>
                <a:srcRect l="16026" t="16992" r="11239" b="18081"/>
                <a:stretch>
                  <a:fillRect/>
                </a:stretch>
              </p:blipFill>
              <p:spPr>
                <a:xfrm>
                  <a:off x="2109021" y="1740308"/>
                  <a:ext cx="3480619" cy="2330243"/>
                </a:xfrm>
                <a:prstGeom prst="rect">
                  <a:avLst/>
                </a:prstGeom>
                <a:effectLst>
                  <a:softEdge rad="635000"/>
                </a:effectLst>
              </p:spPr>
            </p:pic>
          </p:grpSp>
          <p:pic>
            <p:nvPicPr>
              <p:cNvPr id="42" name="Picture 41" descr="earthatnightEurope.jpg"/>
              <p:cNvPicPr>
                <a:picLocks noChangeAspect="1"/>
              </p:cNvPicPr>
              <p:nvPr/>
            </p:nvPicPr>
            <p:blipFill>
              <a:blip r:embed="rId7"/>
              <a:srcRect l="21343" t="25420" r="3708" b="21442"/>
              <a:stretch>
                <a:fillRect/>
              </a:stretch>
            </p:blipFill>
            <p:spPr>
              <a:xfrm>
                <a:off x="3356246" y="2558347"/>
                <a:ext cx="3716593" cy="1976284"/>
              </a:xfrm>
              <a:prstGeom prst="rect">
                <a:avLst/>
              </a:prstGeom>
              <a:effectLst>
                <a:softEdge rad="635000"/>
              </a:effectLst>
            </p:spPr>
          </p:pic>
        </p:grpSp>
        <p:pic>
          <p:nvPicPr>
            <p:cNvPr id="40" name="Picture 39" descr="earthatnightAfrica.jpg"/>
            <p:cNvPicPr>
              <a:picLocks noChangeAspect="1"/>
            </p:cNvPicPr>
            <p:nvPr/>
          </p:nvPicPr>
          <p:blipFill>
            <a:blip r:embed="rId8"/>
            <a:srcRect l="24876" r="14589" b="54561"/>
            <a:stretch>
              <a:fillRect/>
            </a:stretch>
          </p:blipFill>
          <p:spPr>
            <a:xfrm>
              <a:off x="929640" y="2714196"/>
              <a:ext cx="2920181" cy="1643954"/>
            </a:xfrm>
            <a:prstGeom prst="rect">
              <a:avLst/>
            </a:prstGeom>
            <a:effectLst>
              <a:softEdge rad="635000"/>
            </a:effectLst>
            <a:scene3d>
              <a:camera prst="isometricOffAxis1Top"/>
              <a:lightRig rig="threePt" dir="t"/>
            </a:scene3d>
          </p:spPr>
        </p:pic>
      </p:grpSp>
      <p:sp>
        <p:nvSpPr>
          <p:cNvPr id="50" name="Oval 49"/>
          <p:cNvSpPr/>
          <p:nvPr/>
        </p:nvSpPr>
        <p:spPr>
          <a:xfrm>
            <a:off x="368710" y="3288891"/>
            <a:ext cx="8524567" cy="575186"/>
          </a:xfrm>
          <a:prstGeom prst="ellipse">
            <a:avLst/>
          </a:prstGeom>
          <a:noFill/>
          <a:ln w="3175">
            <a:solidFill>
              <a:schemeClr val="tx2">
                <a:lumMod val="5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99468" y="3365863"/>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572491" y="1406242"/>
            <a:ext cx="6019800" cy="4001095"/>
          </a:xfrm>
          <a:prstGeom prst="rect">
            <a:avLst/>
          </a:prstGeom>
          <a:noFill/>
        </p:spPr>
        <p:txBody>
          <a:bodyPr wrap="square" rtlCol="0">
            <a:spAutoFit/>
          </a:bodyPr>
          <a:lstStyle/>
          <a:p>
            <a:pPr algn="ctr">
              <a:spcAft>
                <a:spcPts val="1200"/>
              </a:spcAft>
            </a:pPr>
            <a:r>
              <a:rPr lang="en-US" sz="4400" i="1" dirty="0" smtClean="0">
                <a:solidFill>
                  <a:schemeClr val="bg1"/>
                </a:solidFill>
                <a:latin typeface="Freestyle Script" pitchFamily="66" charset="0"/>
              </a:rPr>
              <a:t>One summer night . . .</a:t>
            </a:r>
          </a:p>
          <a:p>
            <a:pPr algn="ctr">
              <a:spcAft>
                <a:spcPts val="1200"/>
              </a:spcAft>
            </a:pPr>
            <a:r>
              <a:rPr lang="en-US" sz="3600" i="1" dirty="0" smtClean="0">
                <a:solidFill>
                  <a:schemeClr val="bg1"/>
                </a:solidFill>
                <a:latin typeface="Freestyle Script" pitchFamily="66" charset="0"/>
              </a:rPr>
              <a:t>Far off on a distant armadillo field</a:t>
            </a:r>
          </a:p>
          <a:p>
            <a:pPr algn="ctr">
              <a:spcAft>
                <a:spcPts val="1200"/>
              </a:spcAft>
            </a:pPr>
            <a:r>
              <a:rPr lang="en-US" sz="3600" i="1" dirty="0" smtClean="0">
                <a:solidFill>
                  <a:schemeClr val="bg1"/>
                </a:solidFill>
                <a:latin typeface="Freestyle Script" pitchFamily="66" charset="0"/>
              </a:rPr>
              <a:t>there arose such a chatter that I sprang to the </a:t>
            </a:r>
            <a:r>
              <a:rPr lang="en-US" sz="3600" i="1" dirty="0" smtClean="0">
                <a:solidFill>
                  <a:schemeClr val="bg1"/>
                </a:solidFill>
                <a:latin typeface="Freestyle Script" pitchFamily="66" charset="0"/>
              </a:rPr>
              <a:t>heavens </a:t>
            </a:r>
            <a:r>
              <a:rPr lang="en-US" sz="3600" i="1" dirty="0" smtClean="0">
                <a:solidFill>
                  <a:schemeClr val="bg1"/>
                </a:solidFill>
                <a:latin typeface="Freestyle Script" pitchFamily="66" charset="0"/>
              </a:rPr>
              <a:t>to see what might be there . . . </a:t>
            </a:r>
          </a:p>
          <a:p>
            <a:pPr algn="ctr">
              <a:spcAft>
                <a:spcPts val="1200"/>
              </a:spcAft>
            </a:pPr>
            <a:r>
              <a:rPr lang="en-US" sz="3600" i="1" dirty="0" smtClean="0">
                <a:solidFill>
                  <a:schemeClr val="bg1"/>
                </a:solidFill>
                <a:latin typeface="Freestyle Script" pitchFamily="66" charset="0"/>
              </a:rPr>
              <a:t>and what I heard and what I saw gave new meaning to the objects above . . .</a:t>
            </a:r>
            <a:endParaRPr lang="en-US" sz="3600" i="1" dirty="0">
              <a:solidFill>
                <a:schemeClr val="bg1"/>
              </a:solidFill>
              <a:latin typeface="Freestyle Script" pitchFamily="66" charset="0"/>
            </a:endParaRPr>
          </a:p>
        </p:txBody>
      </p:sp>
      <p:pic>
        <p:nvPicPr>
          <p:cNvPr id="8" name="Picture 7"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p>
          <a:p>
            <a:pPr algn="ctr"/>
            <a:endParaRPr lang="en-US" dirty="0" smtClean="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9188" y="3366757"/>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
        <p:nvSpPr>
          <p:cNvPr id="12" name="TextBox 11"/>
          <p:cNvSpPr txBox="1"/>
          <p:nvPr/>
        </p:nvSpPr>
        <p:spPr>
          <a:xfrm>
            <a:off x="575187" y="1079093"/>
            <a:ext cx="8023121" cy="523220"/>
          </a:xfrm>
          <a:prstGeom prst="rect">
            <a:avLst/>
          </a:prstGeom>
          <a:noFill/>
        </p:spPr>
        <p:txBody>
          <a:bodyPr wrap="square" rtlCol="0">
            <a:spAutoFit/>
          </a:bodyPr>
          <a:lstStyle/>
          <a:p>
            <a:pPr marL="341313" indent="-341313">
              <a:spcAft>
                <a:spcPts val="1200"/>
              </a:spcAft>
              <a:tabLst>
                <a:tab pos="4511675" algn="l"/>
              </a:tabLst>
            </a:pPr>
            <a:r>
              <a:rPr lang="en-US" sz="2800" dirty="0" smtClean="0">
                <a:solidFill>
                  <a:schemeClr val="bg1"/>
                </a:solidFill>
                <a:latin typeface="Arial" pitchFamily="34" charset="0"/>
              </a:rPr>
              <a:t> or like this . . .</a:t>
            </a:r>
            <a:endParaRPr lang="en-US" sz="2800" dirty="0" smtClean="0">
              <a:solidFill>
                <a:schemeClr val="bg1"/>
              </a:solidFill>
              <a:latin typeface="Arial" pitchFamily="34" charset="0"/>
            </a:endParaRPr>
          </a:p>
        </p:txBody>
      </p:sp>
      <p:grpSp>
        <p:nvGrpSpPr>
          <p:cNvPr id="39" name="Group 38"/>
          <p:cNvGrpSpPr/>
          <p:nvPr/>
        </p:nvGrpSpPr>
        <p:grpSpPr>
          <a:xfrm>
            <a:off x="0" y="2005781"/>
            <a:ext cx="9144000" cy="3067664"/>
            <a:chOff x="0" y="1755058"/>
            <a:chExt cx="9144000" cy="2831690"/>
          </a:xfrm>
        </p:grpSpPr>
        <p:sp>
          <p:nvSpPr>
            <p:cNvPr id="38" name="Oval 37"/>
            <p:cNvSpPr/>
            <p:nvPr/>
          </p:nvSpPr>
          <p:spPr>
            <a:xfrm>
              <a:off x="0" y="2875936"/>
              <a:ext cx="9144000" cy="501446"/>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29" name="Group 28"/>
            <p:cNvGrpSpPr/>
            <p:nvPr/>
          </p:nvGrpSpPr>
          <p:grpSpPr>
            <a:xfrm>
              <a:off x="0" y="1755058"/>
              <a:ext cx="8937523" cy="2831690"/>
              <a:chOff x="-403614" y="1873045"/>
              <a:chExt cx="9974334" cy="3362632"/>
            </a:xfrm>
            <a:scene3d>
              <a:camera prst="orthographicFront">
                <a:rot lat="5100003" lon="0" rev="0"/>
              </a:camera>
              <a:lightRig rig="threePt" dir="t"/>
            </a:scene3d>
          </p:grpSpPr>
          <p:grpSp>
            <p:nvGrpSpPr>
              <p:cNvPr id="30" name="Group 47"/>
              <p:cNvGrpSpPr/>
              <p:nvPr/>
            </p:nvGrpSpPr>
            <p:grpSpPr>
              <a:xfrm>
                <a:off x="-403614" y="1873045"/>
                <a:ext cx="9974334" cy="3362632"/>
                <a:chOff x="-434094" y="2471828"/>
                <a:chExt cx="9974334" cy="2330243"/>
              </a:xfrm>
            </p:grpSpPr>
            <p:grpSp>
              <p:nvGrpSpPr>
                <p:cNvPr id="32" name="Group 46"/>
                <p:cNvGrpSpPr/>
                <p:nvPr/>
              </p:nvGrpSpPr>
              <p:grpSpPr>
                <a:xfrm>
                  <a:off x="-434094" y="2471828"/>
                  <a:ext cx="9974334" cy="2330243"/>
                  <a:chOff x="-235974" y="1740308"/>
                  <a:chExt cx="9974334" cy="2330243"/>
                </a:xfrm>
              </p:grpSpPr>
              <p:pic>
                <p:nvPicPr>
                  <p:cNvPr id="34" name="Picture 33" descr="earthatnight01.jpg"/>
                  <p:cNvPicPr>
                    <a:picLocks noChangeAspect="1"/>
                  </p:cNvPicPr>
                  <p:nvPr/>
                </p:nvPicPr>
                <p:blipFill>
                  <a:blip r:embed="rId3"/>
                  <a:srcRect t="13063" r="32287" b="38192"/>
                  <a:stretch>
                    <a:fillRect/>
                  </a:stretch>
                </p:blipFill>
                <p:spPr>
                  <a:xfrm>
                    <a:off x="-235974" y="1946788"/>
                    <a:ext cx="3246120" cy="1752600"/>
                  </a:xfrm>
                  <a:prstGeom prst="ellipse">
                    <a:avLst/>
                  </a:prstGeom>
                  <a:effectLst>
                    <a:softEdge rad="635000"/>
                  </a:effectLst>
                </p:spPr>
              </p:pic>
              <p:pic>
                <p:nvPicPr>
                  <p:cNvPr id="35" name="Picture 34" descr="earthatnightNorthPole.jpg"/>
                  <p:cNvPicPr>
                    <a:picLocks noChangeAspect="1"/>
                  </p:cNvPicPr>
                  <p:nvPr/>
                </p:nvPicPr>
                <p:blipFill>
                  <a:blip r:embed="rId4"/>
                  <a:srcRect l="1740" t="12805" r="8231" b="38319"/>
                  <a:stretch>
                    <a:fillRect/>
                  </a:stretch>
                </p:blipFill>
                <p:spPr>
                  <a:xfrm>
                    <a:off x="4302104" y="1989556"/>
                    <a:ext cx="4527755" cy="1843548"/>
                  </a:xfrm>
                  <a:prstGeom prst="rect">
                    <a:avLst/>
                  </a:prstGeom>
                  <a:effectLst>
                    <a:softEdge rad="635000"/>
                  </a:effectLst>
                </p:spPr>
              </p:pic>
              <p:pic>
                <p:nvPicPr>
                  <p:cNvPr id="36" name="Picture 35" descr="earthatnightSouthPole.jpg"/>
                  <p:cNvPicPr>
                    <a:picLocks noChangeAspect="1"/>
                  </p:cNvPicPr>
                  <p:nvPr/>
                </p:nvPicPr>
                <p:blipFill>
                  <a:blip r:embed="rId5"/>
                  <a:srcRect l="16815" t="1739" r="24772" b="68346"/>
                  <a:stretch>
                    <a:fillRect/>
                  </a:stretch>
                </p:blipFill>
                <p:spPr>
                  <a:xfrm>
                    <a:off x="6934200" y="2209800"/>
                    <a:ext cx="2804160" cy="1356360"/>
                  </a:xfrm>
                  <a:prstGeom prst="rect">
                    <a:avLst/>
                  </a:prstGeom>
                  <a:effectLst>
                    <a:softEdge rad="635000"/>
                  </a:effectLst>
                </p:spPr>
              </p:pic>
              <p:pic>
                <p:nvPicPr>
                  <p:cNvPr id="37" name="Picture 36" descr="earthatnightUS.jpg"/>
                  <p:cNvPicPr>
                    <a:picLocks noChangeAspect="1"/>
                  </p:cNvPicPr>
                  <p:nvPr/>
                </p:nvPicPr>
                <p:blipFill>
                  <a:blip r:embed="rId6"/>
                  <a:srcRect l="16026" t="16992" r="11239" b="18081"/>
                  <a:stretch>
                    <a:fillRect/>
                  </a:stretch>
                </p:blipFill>
                <p:spPr>
                  <a:xfrm>
                    <a:off x="2109021" y="1740308"/>
                    <a:ext cx="3480619" cy="2330243"/>
                  </a:xfrm>
                  <a:prstGeom prst="rect">
                    <a:avLst/>
                  </a:prstGeom>
                  <a:effectLst>
                    <a:softEdge rad="635000"/>
                  </a:effectLst>
                </p:spPr>
              </p:pic>
            </p:grpSp>
            <p:pic>
              <p:nvPicPr>
                <p:cNvPr id="33" name="Picture 32" descr="earthatnightEurope.jpg"/>
                <p:cNvPicPr>
                  <a:picLocks noChangeAspect="1"/>
                </p:cNvPicPr>
                <p:nvPr/>
              </p:nvPicPr>
              <p:blipFill>
                <a:blip r:embed="rId7"/>
                <a:srcRect l="21343" t="25420" r="3708" b="21442"/>
                <a:stretch>
                  <a:fillRect/>
                </a:stretch>
              </p:blipFill>
              <p:spPr>
                <a:xfrm>
                  <a:off x="3356246" y="2558347"/>
                  <a:ext cx="3716593" cy="1976284"/>
                </a:xfrm>
                <a:prstGeom prst="rect">
                  <a:avLst/>
                </a:prstGeom>
                <a:effectLst>
                  <a:softEdge rad="635000"/>
                </a:effectLst>
              </p:spPr>
            </p:pic>
          </p:grpSp>
          <p:pic>
            <p:nvPicPr>
              <p:cNvPr id="31" name="Picture 30" descr="earthatnightAfrica.jpg"/>
              <p:cNvPicPr>
                <a:picLocks noChangeAspect="1"/>
              </p:cNvPicPr>
              <p:nvPr/>
            </p:nvPicPr>
            <p:blipFill>
              <a:blip r:embed="rId8"/>
              <a:srcRect l="24876" r="14589" b="54561"/>
              <a:stretch>
                <a:fillRect/>
              </a:stretch>
            </p:blipFill>
            <p:spPr>
              <a:xfrm>
                <a:off x="929640" y="2714196"/>
                <a:ext cx="2920181" cy="1643954"/>
              </a:xfrm>
              <a:prstGeom prst="rect">
                <a:avLst/>
              </a:prstGeom>
              <a:effectLst>
                <a:softEdge rad="635000"/>
              </a:effectLst>
            </p:spPr>
          </p:pic>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5613" y="3365862"/>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descr="2009-07-18Meeting20.JPG"/>
          <p:cNvPicPr>
            <a:picLocks noChangeAspect="1"/>
          </p:cNvPicPr>
          <p:nvPr/>
        </p:nvPicPr>
        <p:blipFill>
          <a:blip r:embed="rId2">
            <a:lum bright="-14000" contrast="33000"/>
          </a:blip>
          <a:stretch>
            <a:fillRect/>
          </a:stretch>
        </p:blipFill>
        <p:spPr>
          <a:xfrm>
            <a:off x="632115" y="2273186"/>
            <a:ext cx="1737015" cy="1161009"/>
          </a:xfrm>
          <a:prstGeom prst="ellipse">
            <a:avLst/>
          </a:prstGeom>
          <a:ln>
            <a:noFill/>
          </a:ln>
          <a:effectLst>
            <a:softEdge rad="112500"/>
          </a:effectLst>
        </p:spPr>
      </p:pic>
      <p:pic>
        <p:nvPicPr>
          <p:cNvPr id="20" name="Picture 19" descr="2009-07-18Meeting21.JPG"/>
          <p:cNvPicPr>
            <a:picLocks noChangeAspect="1"/>
          </p:cNvPicPr>
          <p:nvPr/>
        </p:nvPicPr>
        <p:blipFill>
          <a:blip r:embed="rId3">
            <a:lum bright="-25000" contrast="-1000"/>
          </a:blip>
          <a:stretch>
            <a:fillRect/>
          </a:stretch>
        </p:blipFill>
        <p:spPr>
          <a:xfrm>
            <a:off x="3929498" y="2258290"/>
            <a:ext cx="1759300" cy="1175905"/>
          </a:xfrm>
          <a:prstGeom prst="ellipse">
            <a:avLst/>
          </a:prstGeom>
          <a:ln>
            <a:noFill/>
          </a:ln>
          <a:effectLst>
            <a:softEdge rad="112500"/>
          </a:effectLst>
        </p:spPr>
      </p:pic>
      <p:pic>
        <p:nvPicPr>
          <p:cNvPr id="21" name="Picture 20" descr="IMG_4269small.JPG"/>
          <p:cNvPicPr>
            <a:picLocks noChangeAspect="1"/>
          </p:cNvPicPr>
          <p:nvPr/>
        </p:nvPicPr>
        <p:blipFill>
          <a:blip r:embed="rId4" cstate="print">
            <a:lum bright="-3000" contrast="-1000"/>
          </a:blip>
          <a:stretch>
            <a:fillRect/>
          </a:stretch>
        </p:blipFill>
        <p:spPr>
          <a:xfrm>
            <a:off x="6679624" y="3449781"/>
            <a:ext cx="1751707" cy="1166380"/>
          </a:xfrm>
          <a:prstGeom prst="ellipse">
            <a:avLst/>
          </a:prstGeom>
          <a:ln>
            <a:noFill/>
          </a:ln>
          <a:effectLst>
            <a:softEdge rad="112500"/>
          </a:effectLst>
        </p:spPr>
      </p:pic>
      <p:pic>
        <p:nvPicPr>
          <p:cNvPr id="22" name="Picture 21" descr="2009-07-18Meeting22.JPG"/>
          <p:cNvPicPr>
            <a:picLocks noChangeAspect="1"/>
          </p:cNvPicPr>
          <p:nvPr/>
        </p:nvPicPr>
        <p:blipFill>
          <a:blip r:embed="rId5">
            <a:lum bright="-19000" contrast="-6000"/>
          </a:blip>
          <a:stretch>
            <a:fillRect/>
          </a:stretch>
        </p:blipFill>
        <p:spPr>
          <a:xfrm>
            <a:off x="881498" y="4683662"/>
            <a:ext cx="1861705" cy="1244352"/>
          </a:xfrm>
          <a:prstGeom prst="ellipse">
            <a:avLst/>
          </a:prstGeom>
          <a:ln>
            <a:noFill/>
          </a:ln>
          <a:effectLst>
            <a:softEdge rad="112500"/>
          </a:effectLst>
        </p:spPr>
      </p:pic>
      <p:pic>
        <p:nvPicPr>
          <p:cNvPr id="23" name="Picture 22" descr="IMG_4268small.JPG"/>
          <p:cNvPicPr>
            <a:picLocks noChangeAspect="1"/>
          </p:cNvPicPr>
          <p:nvPr/>
        </p:nvPicPr>
        <p:blipFill>
          <a:blip r:embed="rId6" cstate="print">
            <a:lum bright="-7000" contrast="-5000"/>
          </a:blip>
          <a:srcRect t="17404"/>
          <a:stretch>
            <a:fillRect/>
          </a:stretch>
        </p:blipFill>
        <p:spPr>
          <a:xfrm>
            <a:off x="6205602" y="900548"/>
            <a:ext cx="1872017" cy="1235651"/>
          </a:xfrm>
          <a:prstGeom prst="ellipse">
            <a:avLst/>
          </a:prstGeom>
          <a:ln>
            <a:noFill/>
          </a:ln>
          <a:effectLst>
            <a:softEdge rad="112500"/>
          </a:effectLst>
        </p:spPr>
      </p:pic>
      <p:pic>
        <p:nvPicPr>
          <p:cNvPr id="24" name="Picture 23" descr="IMG_4274small.JPG"/>
          <p:cNvPicPr>
            <a:picLocks noChangeAspect="1"/>
          </p:cNvPicPr>
          <p:nvPr/>
        </p:nvPicPr>
        <p:blipFill>
          <a:blip r:embed="rId7"/>
          <a:stretch>
            <a:fillRect/>
          </a:stretch>
        </p:blipFill>
        <p:spPr>
          <a:xfrm>
            <a:off x="5146101" y="5209311"/>
            <a:ext cx="1784639" cy="1189759"/>
          </a:xfrm>
          <a:prstGeom prst="ellipse">
            <a:avLst/>
          </a:prstGeom>
          <a:ln>
            <a:noFill/>
          </a:ln>
          <a:effectLst>
            <a:softEdge rad="112500"/>
          </a:effectLst>
        </p:spPr>
      </p:pic>
      <p:pic>
        <p:nvPicPr>
          <p:cNvPr id="25" name="Picture 24" descr="IMG_4267small.JPG"/>
          <p:cNvPicPr>
            <a:picLocks noChangeAspect="1"/>
          </p:cNvPicPr>
          <p:nvPr/>
        </p:nvPicPr>
        <p:blipFill>
          <a:blip r:embed="rId8">
            <a:lum bright="-6000" contrast="4000"/>
          </a:blip>
          <a:srcRect t="15926"/>
          <a:stretch>
            <a:fillRect/>
          </a:stretch>
        </p:blipFill>
        <p:spPr>
          <a:xfrm>
            <a:off x="2578679" y="639084"/>
            <a:ext cx="1896341" cy="1303150"/>
          </a:xfrm>
          <a:prstGeom prst="ellipse">
            <a:avLst/>
          </a:prstGeom>
          <a:ln>
            <a:noFill/>
          </a:ln>
          <a:effectLst>
            <a:softEdge rad="112500"/>
          </a:effectLst>
        </p:spPr>
      </p:pic>
      <p:pic>
        <p:nvPicPr>
          <p:cNvPr id="27" name="Picture 26" descr="IMG_4273small.JPG"/>
          <p:cNvPicPr>
            <a:picLocks noChangeAspect="1"/>
          </p:cNvPicPr>
          <p:nvPr/>
        </p:nvPicPr>
        <p:blipFill>
          <a:blip r:embed="rId9" cstate="print">
            <a:lum bright="-7000" contrast="-9000"/>
          </a:blip>
          <a:stretch>
            <a:fillRect/>
          </a:stretch>
        </p:blipFill>
        <p:spPr>
          <a:xfrm>
            <a:off x="3077441" y="3920836"/>
            <a:ext cx="1876547" cy="1249506"/>
          </a:xfrm>
          <a:prstGeom prst="ellipse">
            <a:avLst/>
          </a:prstGeom>
          <a:ln>
            <a:noFill/>
          </a:ln>
          <a:effectLst>
            <a:softEdge rad="112500"/>
          </a:effectLst>
        </p:spPr>
      </p:pic>
      <p:sp>
        <p:nvSpPr>
          <p:cNvPr id="28" name="TextBox 27"/>
          <p:cNvSpPr txBox="1"/>
          <p:nvPr/>
        </p:nvSpPr>
        <p:spPr>
          <a:xfrm>
            <a:off x="5160821" y="4343402"/>
            <a:ext cx="1517073"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Sun </a:t>
            </a:r>
          </a:p>
        </p:txBody>
      </p:sp>
      <p:grpSp>
        <p:nvGrpSpPr>
          <p:cNvPr id="32" name="Group 31"/>
          <p:cNvGrpSpPr/>
          <p:nvPr/>
        </p:nvGrpSpPr>
        <p:grpSpPr>
          <a:xfrm>
            <a:off x="540328" y="1059873"/>
            <a:ext cx="7883237" cy="5039764"/>
            <a:chOff x="540328" y="1059873"/>
            <a:chExt cx="7883237" cy="5039764"/>
          </a:xfrm>
        </p:grpSpPr>
        <p:sp>
          <p:nvSpPr>
            <p:cNvPr id="11" name="TextBox 10"/>
            <p:cNvSpPr txBox="1"/>
            <p:nvPr/>
          </p:nvSpPr>
          <p:spPr>
            <a:xfrm>
              <a:off x="824349" y="1406236"/>
              <a:ext cx="1517073"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Saturn </a:t>
              </a:r>
            </a:p>
          </p:txBody>
        </p:sp>
        <p:sp>
          <p:nvSpPr>
            <p:cNvPr id="12" name="TextBox 11"/>
            <p:cNvSpPr txBox="1"/>
            <p:nvPr/>
          </p:nvSpPr>
          <p:spPr>
            <a:xfrm>
              <a:off x="3041074" y="5465617"/>
              <a:ext cx="1517073"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Venus </a:t>
              </a:r>
            </a:p>
          </p:txBody>
        </p:sp>
        <p:sp>
          <p:nvSpPr>
            <p:cNvPr id="13" name="TextBox 12"/>
            <p:cNvSpPr txBox="1"/>
            <p:nvPr/>
          </p:nvSpPr>
          <p:spPr>
            <a:xfrm>
              <a:off x="6144493" y="2500748"/>
              <a:ext cx="1600201"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Jupiter </a:t>
              </a:r>
            </a:p>
          </p:txBody>
        </p:sp>
        <p:sp>
          <p:nvSpPr>
            <p:cNvPr id="15" name="TextBox 14"/>
            <p:cNvSpPr txBox="1"/>
            <p:nvPr/>
          </p:nvSpPr>
          <p:spPr>
            <a:xfrm>
              <a:off x="540328" y="3692238"/>
              <a:ext cx="1330037" cy="634020"/>
            </a:xfrm>
            <a:prstGeom prst="rect">
              <a:avLst/>
            </a:prstGeom>
            <a:noFill/>
          </p:spPr>
          <p:txBody>
            <a:bodyPr wrap="square" rtlCol="0">
              <a:spAutoFit/>
            </a:bodyPr>
            <a:lstStyle/>
            <a:p>
              <a:pPr algn="ctr"/>
              <a:r>
                <a:rPr lang="en-US" sz="2000" dirty="0" smtClean="0">
                  <a:solidFill>
                    <a:schemeClr val="bg1"/>
                  </a:solidFill>
                  <a:latin typeface="Arial" pitchFamily="34" charset="0"/>
                </a:rPr>
                <a:t>Galaxies</a:t>
              </a:r>
              <a:r>
                <a:rPr lang="en-US" sz="3520" dirty="0" smtClean="0">
                  <a:solidFill>
                    <a:schemeClr val="bg1"/>
                  </a:solidFill>
                  <a:latin typeface="Arial" pitchFamily="34" charset="0"/>
                </a:rPr>
                <a:t> </a:t>
              </a:r>
            </a:p>
          </p:txBody>
        </p:sp>
        <p:sp>
          <p:nvSpPr>
            <p:cNvPr id="18" name="TextBox 17"/>
            <p:cNvSpPr txBox="1"/>
            <p:nvPr/>
          </p:nvSpPr>
          <p:spPr>
            <a:xfrm>
              <a:off x="4890653" y="3609111"/>
              <a:ext cx="1593275"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Nebulas</a:t>
              </a:r>
            </a:p>
          </p:txBody>
        </p:sp>
        <p:sp>
          <p:nvSpPr>
            <p:cNvPr id="29" name="TextBox 28"/>
            <p:cNvSpPr txBox="1"/>
            <p:nvPr/>
          </p:nvSpPr>
          <p:spPr>
            <a:xfrm>
              <a:off x="2410693" y="3124201"/>
              <a:ext cx="1357745" cy="707886"/>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Star Clusters</a:t>
              </a:r>
            </a:p>
          </p:txBody>
        </p:sp>
        <p:sp>
          <p:nvSpPr>
            <p:cNvPr id="30" name="TextBox 29"/>
            <p:cNvSpPr txBox="1"/>
            <p:nvPr/>
          </p:nvSpPr>
          <p:spPr>
            <a:xfrm>
              <a:off x="7065820" y="5063839"/>
              <a:ext cx="1357745" cy="707886"/>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Globular Clusters</a:t>
              </a:r>
            </a:p>
          </p:txBody>
        </p:sp>
        <p:sp>
          <p:nvSpPr>
            <p:cNvPr id="31" name="TextBox 30"/>
            <p:cNvSpPr txBox="1"/>
            <p:nvPr/>
          </p:nvSpPr>
          <p:spPr>
            <a:xfrm>
              <a:off x="4724402" y="1059873"/>
              <a:ext cx="1357745" cy="707886"/>
            </a:xfrm>
            <a:prstGeom prst="rect">
              <a:avLst/>
            </a:prstGeom>
            <a:noFill/>
          </p:spPr>
          <p:txBody>
            <a:bodyPr wrap="square" rtlCol="0">
              <a:spAutoFit/>
            </a:bodyPr>
            <a:lstStyle/>
            <a:p>
              <a:pPr algn="ctr"/>
              <a:r>
                <a:rPr lang="en-US" sz="2000" dirty="0" smtClean="0">
                  <a:solidFill>
                    <a:schemeClr val="bg1"/>
                  </a:solidFill>
                  <a:latin typeface="Arial" pitchFamily="34" charset="0"/>
                </a:rPr>
                <a:t>Double</a:t>
              </a:r>
            </a:p>
            <a:p>
              <a:pPr algn="ctr">
                <a:spcAft>
                  <a:spcPts val="1200"/>
                </a:spcAft>
              </a:pPr>
              <a:r>
                <a:rPr lang="en-US" sz="2000" dirty="0" smtClean="0">
                  <a:solidFill>
                    <a:schemeClr val="bg1"/>
                  </a:solidFill>
                  <a:latin typeface="Arial" pitchFamily="34" charset="0"/>
                </a:rPr>
                <a:t>Stars</a:t>
              </a:r>
            </a:p>
          </p:txBody>
        </p:sp>
      </p:grpSp>
      <p:pic>
        <p:nvPicPr>
          <p:cNvPr id="26" name="Picture 25" descr="Nasa-PIA04250.jpg"/>
          <p:cNvPicPr>
            <a:picLocks noChangeAspect="1"/>
          </p:cNvPicPr>
          <p:nvPr/>
        </p:nvPicPr>
        <p:blipFill>
          <a:blip r:embed="rId10"/>
          <a:srcRect l="4379" t="37500" r="6008" b="37500"/>
          <a:stretch>
            <a:fillRect/>
          </a:stretch>
        </p:blipFill>
        <p:spPr>
          <a:xfrm>
            <a:off x="394855" y="284018"/>
            <a:ext cx="8333511" cy="2840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5613"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711321" y="735006"/>
            <a:ext cx="7640781" cy="5524676"/>
            <a:chOff x="755074" y="768927"/>
            <a:chExt cx="7640781" cy="5524676"/>
          </a:xfrm>
        </p:grpSpPr>
        <p:sp>
          <p:nvSpPr>
            <p:cNvPr id="11" name="TextBox 10"/>
            <p:cNvSpPr txBox="1"/>
            <p:nvPr/>
          </p:nvSpPr>
          <p:spPr>
            <a:xfrm>
              <a:off x="1336965" y="1683329"/>
              <a:ext cx="1517073"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M51 </a:t>
              </a:r>
            </a:p>
          </p:txBody>
        </p:sp>
        <p:sp>
          <p:nvSpPr>
            <p:cNvPr id="12" name="TextBox 11"/>
            <p:cNvSpPr txBox="1"/>
            <p:nvPr/>
          </p:nvSpPr>
          <p:spPr>
            <a:xfrm>
              <a:off x="2777840" y="5133110"/>
              <a:ext cx="1517073"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M64 </a:t>
              </a:r>
            </a:p>
          </p:txBody>
        </p:sp>
        <p:sp>
          <p:nvSpPr>
            <p:cNvPr id="13" name="TextBox 12"/>
            <p:cNvSpPr txBox="1"/>
            <p:nvPr/>
          </p:nvSpPr>
          <p:spPr>
            <a:xfrm>
              <a:off x="6407729" y="2195947"/>
              <a:ext cx="1600201"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M42 </a:t>
              </a:r>
            </a:p>
          </p:txBody>
        </p:sp>
        <p:sp>
          <p:nvSpPr>
            <p:cNvPr id="15" name="TextBox 14"/>
            <p:cNvSpPr txBox="1"/>
            <p:nvPr/>
          </p:nvSpPr>
          <p:spPr>
            <a:xfrm>
              <a:off x="2209803" y="3193474"/>
              <a:ext cx="796636" cy="634020"/>
            </a:xfrm>
            <a:prstGeom prst="rect">
              <a:avLst/>
            </a:prstGeom>
            <a:noFill/>
          </p:spPr>
          <p:txBody>
            <a:bodyPr wrap="square" rtlCol="0">
              <a:spAutoFit/>
            </a:bodyPr>
            <a:lstStyle/>
            <a:p>
              <a:pPr algn="ctr">
                <a:spcAft>
                  <a:spcPts val="1200"/>
                </a:spcAft>
              </a:pPr>
              <a:r>
                <a:rPr lang="en-US" sz="2400" dirty="0" smtClean="0">
                  <a:solidFill>
                    <a:schemeClr val="bg1"/>
                  </a:solidFill>
                  <a:latin typeface="Arial" pitchFamily="34" charset="0"/>
                </a:rPr>
                <a:t>M40</a:t>
              </a:r>
              <a:r>
                <a:rPr lang="en-US" sz="3520" dirty="0" smtClean="0">
                  <a:solidFill>
                    <a:schemeClr val="bg1"/>
                  </a:solidFill>
                  <a:latin typeface="Arial" pitchFamily="34" charset="0"/>
                </a:rPr>
                <a:t> </a:t>
              </a:r>
            </a:p>
          </p:txBody>
        </p:sp>
        <p:sp>
          <p:nvSpPr>
            <p:cNvPr id="18" name="TextBox 17"/>
            <p:cNvSpPr txBox="1"/>
            <p:nvPr/>
          </p:nvSpPr>
          <p:spPr>
            <a:xfrm>
              <a:off x="5403274" y="3498273"/>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M2</a:t>
              </a:r>
            </a:p>
          </p:txBody>
        </p:sp>
        <p:sp>
          <p:nvSpPr>
            <p:cNvPr id="19" name="TextBox 18"/>
            <p:cNvSpPr txBox="1"/>
            <p:nvPr/>
          </p:nvSpPr>
          <p:spPr>
            <a:xfrm>
              <a:off x="1177639" y="4440383"/>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M3</a:t>
              </a:r>
            </a:p>
          </p:txBody>
        </p:sp>
        <p:sp>
          <p:nvSpPr>
            <p:cNvPr id="20" name="TextBox 19"/>
            <p:cNvSpPr txBox="1"/>
            <p:nvPr/>
          </p:nvSpPr>
          <p:spPr>
            <a:xfrm>
              <a:off x="6068291" y="921328"/>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M16</a:t>
              </a:r>
            </a:p>
          </p:txBody>
        </p:sp>
        <p:sp>
          <p:nvSpPr>
            <p:cNvPr id="21" name="TextBox 20"/>
            <p:cNvSpPr txBox="1"/>
            <p:nvPr/>
          </p:nvSpPr>
          <p:spPr>
            <a:xfrm>
              <a:off x="4835239" y="1849583"/>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M104</a:t>
              </a:r>
            </a:p>
          </p:txBody>
        </p:sp>
        <p:sp>
          <p:nvSpPr>
            <p:cNvPr id="22" name="TextBox 21"/>
            <p:cNvSpPr txBox="1"/>
            <p:nvPr/>
          </p:nvSpPr>
          <p:spPr>
            <a:xfrm>
              <a:off x="3442853" y="1163782"/>
              <a:ext cx="1073728" cy="634020"/>
            </a:xfrm>
            <a:prstGeom prst="rect">
              <a:avLst/>
            </a:prstGeom>
            <a:noFill/>
          </p:spPr>
          <p:txBody>
            <a:bodyPr wrap="square" rtlCol="0">
              <a:spAutoFit/>
            </a:bodyPr>
            <a:lstStyle/>
            <a:p>
              <a:pPr algn="ctr"/>
              <a:r>
                <a:rPr lang="en-US" sz="2600" dirty="0" smtClean="0">
                  <a:solidFill>
                    <a:schemeClr val="bg1"/>
                  </a:solidFill>
                  <a:latin typeface="Arial" pitchFamily="34" charset="0"/>
                </a:rPr>
                <a:t>M31</a:t>
              </a:r>
              <a:r>
                <a:rPr lang="en-US" sz="3520" dirty="0" smtClean="0">
                  <a:solidFill>
                    <a:schemeClr val="bg1"/>
                  </a:solidFill>
                  <a:latin typeface="Arial" pitchFamily="34" charset="0"/>
                </a:rPr>
                <a:t> </a:t>
              </a:r>
            </a:p>
          </p:txBody>
        </p:sp>
        <p:sp>
          <p:nvSpPr>
            <p:cNvPr id="23" name="TextBox 22"/>
            <p:cNvSpPr txBox="1"/>
            <p:nvPr/>
          </p:nvSpPr>
          <p:spPr>
            <a:xfrm>
              <a:off x="7058889" y="5417127"/>
              <a:ext cx="1073728" cy="634020"/>
            </a:xfrm>
            <a:prstGeom prst="rect">
              <a:avLst/>
            </a:prstGeom>
            <a:noFill/>
          </p:spPr>
          <p:txBody>
            <a:bodyPr wrap="square" rtlCol="0">
              <a:spAutoFit/>
            </a:bodyPr>
            <a:lstStyle/>
            <a:p>
              <a:pPr algn="ctr"/>
              <a:r>
                <a:rPr lang="en-US" sz="2600" dirty="0" smtClean="0">
                  <a:solidFill>
                    <a:schemeClr val="bg1"/>
                  </a:solidFill>
                  <a:latin typeface="Arial" pitchFamily="34" charset="0"/>
                </a:rPr>
                <a:t>M76</a:t>
              </a:r>
              <a:r>
                <a:rPr lang="en-US" sz="3520" dirty="0" smtClean="0">
                  <a:solidFill>
                    <a:schemeClr val="bg1"/>
                  </a:solidFill>
                  <a:latin typeface="Arial" pitchFamily="34" charset="0"/>
                </a:rPr>
                <a:t> </a:t>
              </a:r>
            </a:p>
          </p:txBody>
        </p:sp>
        <p:sp>
          <p:nvSpPr>
            <p:cNvPr id="24" name="TextBox 23"/>
            <p:cNvSpPr txBox="1"/>
            <p:nvPr/>
          </p:nvSpPr>
          <p:spPr>
            <a:xfrm>
              <a:off x="5631872" y="4391892"/>
              <a:ext cx="1073728" cy="634020"/>
            </a:xfrm>
            <a:prstGeom prst="rect">
              <a:avLst/>
            </a:prstGeom>
            <a:noFill/>
          </p:spPr>
          <p:txBody>
            <a:bodyPr wrap="square" rtlCol="0">
              <a:spAutoFit/>
            </a:bodyPr>
            <a:lstStyle/>
            <a:p>
              <a:pPr algn="ctr"/>
              <a:r>
                <a:rPr lang="en-US" sz="2600" dirty="0" smtClean="0">
                  <a:solidFill>
                    <a:schemeClr val="bg1"/>
                  </a:solidFill>
                  <a:latin typeface="Arial" pitchFamily="34" charset="0"/>
                </a:rPr>
                <a:t>M57</a:t>
              </a:r>
              <a:r>
                <a:rPr lang="en-US" sz="3520" dirty="0" smtClean="0">
                  <a:solidFill>
                    <a:schemeClr val="bg1"/>
                  </a:solidFill>
                  <a:latin typeface="Arial" pitchFamily="34" charset="0"/>
                </a:rPr>
                <a:t> </a:t>
              </a:r>
            </a:p>
          </p:txBody>
        </p:sp>
        <p:sp>
          <p:nvSpPr>
            <p:cNvPr id="25" name="TextBox 24"/>
            <p:cNvSpPr txBox="1"/>
            <p:nvPr/>
          </p:nvSpPr>
          <p:spPr>
            <a:xfrm>
              <a:off x="7599219" y="3318165"/>
              <a:ext cx="796636" cy="634020"/>
            </a:xfrm>
            <a:prstGeom prst="rect">
              <a:avLst/>
            </a:prstGeom>
            <a:noFill/>
          </p:spPr>
          <p:txBody>
            <a:bodyPr wrap="square" rtlCol="0">
              <a:spAutoFit/>
            </a:bodyPr>
            <a:lstStyle/>
            <a:p>
              <a:pPr algn="ctr">
                <a:spcAft>
                  <a:spcPts val="1200"/>
                </a:spcAft>
              </a:pPr>
              <a:r>
                <a:rPr lang="en-US" sz="2400" dirty="0" smtClean="0">
                  <a:solidFill>
                    <a:schemeClr val="bg1"/>
                  </a:solidFill>
                  <a:latin typeface="Arial" pitchFamily="34" charset="0"/>
                </a:rPr>
                <a:t>M63</a:t>
              </a:r>
              <a:r>
                <a:rPr lang="en-US" sz="3520" dirty="0" smtClean="0">
                  <a:solidFill>
                    <a:schemeClr val="bg1"/>
                  </a:solidFill>
                  <a:latin typeface="Arial" pitchFamily="34" charset="0"/>
                </a:rPr>
                <a:t> </a:t>
              </a:r>
            </a:p>
          </p:txBody>
        </p:sp>
        <p:sp>
          <p:nvSpPr>
            <p:cNvPr id="26" name="TextBox 25"/>
            <p:cNvSpPr txBox="1"/>
            <p:nvPr/>
          </p:nvSpPr>
          <p:spPr>
            <a:xfrm>
              <a:off x="3442855" y="3927764"/>
              <a:ext cx="796636" cy="634020"/>
            </a:xfrm>
            <a:prstGeom prst="rect">
              <a:avLst/>
            </a:prstGeom>
            <a:noFill/>
          </p:spPr>
          <p:txBody>
            <a:bodyPr wrap="square" rtlCol="0">
              <a:spAutoFit/>
            </a:bodyPr>
            <a:lstStyle/>
            <a:p>
              <a:pPr algn="ctr"/>
              <a:r>
                <a:rPr lang="en-US" sz="2400" dirty="0" smtClean="0">
                  <a:solidFill>
                    <a:schemeClr val="bg1"/>
                  </a:solidFill>
                  <a:latin typeface="Arial" pitchFamily="34" charset="0"/>
                </a:rPr>
                <a:t>M23</a:t>
              </a:r>
              <a:r>
                <a:rPr lang="en-US" sz="3520" dirty="0" smtClean="0">
                  <a:solidFill>
                    <a:schemeClr val="bg1"/>
                  </a:solidFill>
                  <a:latin typeface="Arial" pitchFamily="34" charset="0"/>
                </a:rPr>
                <a:t> </a:t>
              </a:r>
            </a:p>
          </p:txBody>
        </p:sp>
        <p:sp>
          <p:nvSpPr>
            <p:cNvPr id="27" name="TextBox 26"/>
            <p:cNvSpPr txBox="1"/>
            <p:nvPr/>
          </p:nvSpPr>
          <p:spPr>
            <a:xfrm>
              <a:off x="755074" y="2597728"/>
              <a:ext cx="796636" cy="634020"/>
            </a:xfrm>
            <a:prstGeom prst="rect">
              <a:avLst/>
            </a:prstGeom>
            <a:noFill/>
          </p:spPr>
          <p:txBody>
            <a:bodyPr wrap="square" rtlCol="0">
              <a:spAutoFit/>
            </a:bodyPr>
            <a:lstStyle/>
            <a:p>
              <a:pPr algn="ctr">
                <a:spcAft>
                  <a:spcPts val="1200"/>
                </a:spcAft>
              </a:pPr>
              <a:r>
                <a:rPr lang="en-US" sz="2400" dirty="0" smtClean="0">
                  <a:solidFill>
                    <a:schemeClr val="bg1"/>
                  </a:solidFill>
                  <a:latin typeface="Arial" pitchFamily="34" charset="0"/>
                </a:rPr>
                <a:t>M20</a:t>
              </a:r>
              <a:r>
                <a:rPr lang="en-US" sz="3520" dirty="0" smtClean="0">
                  <a:solidFill>
                    <a:schemeClr val="bg1"/>
                  </a:solidFill>
                  <a:latin typeface="Arial" pitchFamily="34" charset="0"/>
                </a:rPr>
                <a:t> </a:t>
              </a:r>
            </a:p>
          </p:txBody>
        </p:sp>
        <p:sp>
          <p:nvSpPr>
            <p:cNvPr id="28" name="TextBox 27"/>
            <p:cNvSpPr txBox="1"/>
            <p:nvPr/>
          </p:nvSpPr>
          <p:spPr>
            <a:xfrm>
              <a:off x="5043055" y="5562601"/>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M90</a:t>
              </a:r>
            </a:p>
          </p:txBody>
        </p:sp>
        <p:sp>
          <p:nvSpPr>
            <p:cNvPr id="29" name="TextBox 28"/>
            <p:cNvSpPr txBox="1"/>
            <p:nvPr/>
          </p:nvSpPr>
          <p:spPr>
            <a:xfrm>
              <a:off x="3719946" y="2667002"/>
              <a:ext cx="1600201"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M97 </a:t>
              </a:r>
            </a:p>
          </p:txBody>
        </p:sp>
        <p:sp>
          <p:nvSpPr>
            <p:cNvPr id="30" name="TextBox 29"/>
            <p:cNvSpPr txBox="1"/>
            <p:nvPr/>
          </p:nvSpPr>
          <p:spPr>
            <a:xfrm>
              <a:off x="1489367" y="5659583"/>
              <a:ext cx="796636" cy="634020"/>
            </a:xfrm>
            <a:prstGeom prst="rect">
              <a:avLst/>
            </a:prstGeom>
            <a:noFill/>
          </p:spPr>
          <p:txBody>
            <a:bodyPr wrap="square" rtlCol="0">
              <a:spAutoFit/>
            </a:bodyPr>
            <a:lstStyle/>
            <a:p>
              <a:pPr algn="ctr">
                <a:spcAft>
                  <a:spcPts val="1200"/>
                </a:spcAft>
              </a:pPr>
              <a:r>
                <a:rPr lang="en-US" sz="2400" dirty="0" smtClean="0">
                  <a:solidFill>
                    <a:schemeClr val="bg1"/>
                  </a:solidFill>
                  <a:latin typeface="Arial" pitchFamily="34" charset="0"/>
                </a:rPr>
                <a:t>M44</a:t>
              </a:r>
              <a:r>
                <a:rPr lang="en-US" sz="3520" dirty="0" smtClean="0">
                  <a:solidFill>
                    <a:schemeClr val="bg1"/>
                  </a:solidFill>
                  <a:latin typeface="Arial" pitchFamily="34" charset="0"/>
                </a:rPr>
                <a:t> </a:t>
              </a:r>
            </a:p>
          </p:txBody>
        </p:sp>
        <p:sp>
          <p:nvSpPr>
            <p:cNvPr id="31" name="TextBox 30"/>
            <p:cNvSpPr txBox="1"/>
            <p:nvPr/>
          </p:nvSpPr>
          <p:spPr>
            <a:xfrm>
              <a:off x="1898075" y="768927"/>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M19</a:t>
              </a:r>
            </a:p>
          </p:txBody>
        </p:sp>
        <p:sp>
          <p:nvSpPr>
            <p:cNvPr id="32" name="TextBox 31"/>
            <p:cNvSpPr txBox="1"/>
            <p:nvPr/>
          </p:nvSpPr>
          <p:spPr>
            <a:xfrm>
              <a:off x="6899567" y="4274129"/>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M6</a:t>
              </a:r>
            </a:p>
          </p:txBody>
        </p:sp>
      </p:grpSp>
      <p:pic>
        <p:nvPicPr>
          <p:cNvPr id="33" name="Picture 32"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5613"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Picture 32"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grpSp>
        <p:nvGrpSpPr>
          <p:cNvPr id="3" name="Group 34"/>
          <p:cNvGrpSpPr/>
          <p:nvPr/>
        </p:nvGrpSpPr>
        <p:grpSpPr>
          <a:xfrm rot="20527822">
            <a:off x="-852539" y="1236445"/>
            <a:ext cx="8675647" cy="3922991"/>
            <a:chOff x="755074" y="768927"/>
            <a:chExt cx="7640781" cy="5524676"/>
          </a:xfrm>
          <a:scene3d>
            <a:camera prst="isometricOffAxis2Right"/>
            <a:lightRig rig="threePt" dir="t"/>
          </a:scene3d>
        </p:grpSpPr>
        <p:sp>
          <p:nvSpPr>
            <p:cNvPr id="36" name="TextBox 35"/>
            <p:cNvSpPr txBox="1"/>
            <p:nvPr/>
          </p:nvSpPr>
          <p:spPr>
            <a:xfrm>
              <a:off x="1336965" y="1683329"/>
              <a:ext cx="1517073"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M51 </a:t>
              </a:r>
            </a:p>
          </p:txBody>
        </p:sp>
        <p:sp>
          <p:nvSpPr>
            <p:cNvPr id="37" name="TextBox 36"/>
            <p:cNvSpPr txBox="1"/>
            <p:nvPr/>
          </p:nvSpPr>
          <p:spPr>
            <a:xfrm>
              <a:off x="2777840" y="5133110"/>
              <a:ext cx="1517073"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M64 </a:t>
              </a:r>
            </a:p>
          </p:txBody>
        </p:sp>
        <p:sp>
          <p:nvSpPr>
            <p:cNvPr id="38" name="TextBox 37"/>
            <p:cNvSpPr txBox="1"/>
            <p:nvPr/>
          </p:nvSpPr>
          <p:spPr>
            <a:xfrm>
              <a:off x="6407729" y="2195947"/>
              <a:ext cx="1600201"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M42 </a:t>
              </a:r>
            </a:p>
          </p:txBody>
        </p:sp>
        <p:sp>
          <p:nvSpPr>
            <p:cNvPr id="39" name="TextBox 38"/>
            <p:cNvSpPr txBox="1"/>
            <p:nvPr/>
          </p:nvSpPr>
          <p:spPr>
            <a:xfrm>
              <a:off x="2209803" y="3193474"/>
              <a:ext cx="796636" cy="634020"/>
            </a:xfrm>
            <a:prstGeom prst="rect">
              <a:avLst/>
            </a:prstGeom>
            <a:noFill/>
          </p:spPr>
          <p:txBody>
            <a:bodyPr wrap="square" rtlCol="0">
              <a:spAutoFit/>
            </a:bodyPr>
            <a:lstStyle/>
            <a:p>
              <a:pPr algn="ctr">
                <a:spcAft>
                  <a:spcPts val="1200"/>
                </a:spcAft>
              </a:pPr>
              <a:r>
                <a:rPr lang="en-US" sz="2400" dirty="0" smtClean="0">
                  <a:solidFill>
                    <a:schemeClr val="bg1"/>
                  </a:solidFill>
                  <a:latin typeface="Arial" pitchFamily="34" charset="0"/>
                </a:rPr>
                <a:t>M40</a:t>
              </a:r>
              <a:r>
                <a:rPr lang="en-US" sz="3520" dirty="0" smtClean="0">
                  <a:solidFill>
                    <a:schemeClr val="bg1"/>
                  </a:solidFill>
                  <a:latin typeface="Arial" pitchFamily="34" charset="0"/>
                </a:rPr>
                <a:t> </a:t>
              </a:r>
            </a:p>
          </p:txBody>
        </p:sp>
        <p:sp>
          <p:nvSpPr>
            <p:cNvPr id="40" name="TextBox 39"/>
            <p:cNvSpPr txBox="1"/>
            <p:nvPr/>
          </p:nvSpPr>
          <p:spPr>
            <a:xfrm>
              <a:off x="5403274" y="3498273"/>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M2</a:t>
              </a:r>
            </a:p>
          </p:txBody>
        </p:sp>
        <p:sp>
          <p:nvSpPr>
            <p:cNvPr id="41" name="TextBox 40"/>
            <p:cNvSpPr txBox="1"/>
            <p:nvPr/>
          </p:nvSpPr>
          <p:spPr>
            <a:xfrm>
              <a:off x="1177639" y="4440383"/>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M3</a:t>
              </a:r>
            </a:p>
          </p:txBody>
        </p:sp>
        <p:sp>
          <p:nvSpPr>
            <p:cNvPr id="42" name="TextBox 41"/>
            <p:cNvSpPr txBox="1"/>
            <p:nvPr/>
          </p:nvSpPr>
          <p:spPr>
            <a:xfrm>
              <a:off x="6068291" y="921328"/>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M16</a:t>
              </a:r>
            </a:p>
          </p:txBody>
        </p:sp>
        <p:sp>
          <p:nvSpPr>
            <p:cNvPr id="43" name="TextBox 42"/>
            <p:cNvSpPr txBox="1"/>
            <p:nvPr/>
          </p:nvSpPr>
          <p:spPr>
            <a:xfrm>
              <a:off x="4835239" y="1849583"/>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M104</a:t>
              </a:r>
            </a:p>
          </p:txBody>
        </p:sp>
        <p:sp>
          <p:nvSpPr>
            <p:cNvPr id="44" name="TextBox 43"/>
            <p:cNvSpPr txBox="1"/>
            <p:nvPr/>
          </p:nvSpPr>
          <p:spPr>
            <a:xfrm>
              <a:off x="3442853" y="1163782"/>
              <a:ext cx="1073728" cy="634020"/>
            </a:xfrm>
            <a:prstGeom prst="rect">
              <a:avLst/>
            </a:prstGeom>
            <a:noFill/>
          </p:spPr>
          <p:txBody>
            <a:bodyPr wrap="square" rtlCol="0">
              <a:spAutoFit/>
            </a:bodyPr>
            <a:lstStyle/>
            <a:p>
              <a:pPr algn="ctr"/>
              <a:r>
                <a:rPr lang="en-US" sz="2600" dirty="0" smtClean="0">
                  <a:solidFill>
                    <a:schemeClr val="bg1"/>
                  </a:solidFill>
                  <a:latin typeface="Arial" pitchFamily="34" charset="0"/>
                </a:rPr>
                <a:t>M31</a:t>
              </a:r>
              <a:r>
                <a:rPr lang="en-US" sz="3520" dirty="0" smtClean="0">
                  <a:solidFill>
                    <a:schemeClr val="bg1"/>
                  </a:solidFill>
                  <a:latin typeface="Arial" pitchFamily="34" charset="0"/>
                </a:rPr>
                <a:t> </a:t>
              </a:r>
            </a:p>
          </p:txBody>
        </p:sp>
        <p:sp>
          <p:nvSpPr>
            <p:cNvPr id="45" name="TextBox 44"/>
            <p:cNvSpPr txBox="1"/>
            <p:nvPr/>
          </p:nvSpPr>
          <p:spPr>
            <a:xfrm>
              <a:off x="7058889" y="5417127"/>
              <a:ext cx="1073728" cy="634020"/>
            </a:xfrm>
            <a:prstGeom prst="rect">
              <a:avLst/>
            </a:prstGeom>
            <a:noFill/>
          </p:spPr>
          <p:txBody>
            <a:bodyPr wrap="square" rtlCol="0">
              <a:spAutoFit/>
            </a:bodyPr>
            <a:lstStyle/>
            <a:p>
              <a:pPr algn="ctr"/>
              <a:r>
                <a:rPr lang="en-US" sz="2600" dirty="0" smtClean="0">
                  <a:solidFill>
                    <a:schemeClr val="bg1"/>
                  </a:solidFill>
                  <a:latin typeface="Arial" pitchFamily="34" charset="0"/>
                </a:rPr>
                <a:t>M76</a:t>
              </a:r>
              <a:r>
                <a:rPr lang="en-US" sz="3520" dirty="0" smtClean="0">
                  <a:solidFill>
                    <a:schemeClr val="bg1"/>
                  </a:solidFill>
                  <a:latin typeface="Arial" pitchFamily="34" charset="0"/>
                </a:rPr>
                <a:t> </a:t>
              </a:r>
            </a:p>
          </p:txBody>
        </p:sp>
        <p:sp>
          <p:nvSpPr>
            <p:cNvPr id="46" name="TextBox 45"/>
            <p:cNvSpPr txBox="1"/>
            <p:nvPr/>
          </p:nvSpPr>
          <p:spPr>
            <a:xfrm>
              <a:off x="5631872" y="4391892"/>
              <a:ext cx="1073728" cy="634020"/>
            </a:xfrm>
            <a:prstGeom prst="rect">
              <a:avLst/>
            </a:prstGeom>
            <a:noFill/>
          </p:spPr>
          <p:txBody>
            <a:bodyPr wrap="square" rtlCol="0">
              <a:spAutoFit/>
            </a:bodyPr>
            <a:lstStyle/>
            <a:p>
              <a:pPr algn="ctr"/>
              <a:r>
                <a:rPr lang="en-US" sz="2600" dirty="0" smtClean="0">
                  <a:solidFill>
                    <a:schemeClr val="bg1"/>
                  </a:solidFill>
                  <a:latin typeface="Arial" pitchFamily="34" charset="0"/>
                </a:rPr>
                <a:t>M57</a:t>
              </a:r>
              <a:r>
                <a:rPr lang="en-US" sz="3520" dirty="0" smtClean="0">
                  <a:solidFill>
                    <a:schemeClr val="bg1"/>
                  </a:solidFill>
                  <a:latin typeface="Arial" pitchFamily="34" charset="0"/>
                </a:rPr>
                <a:t> </a:t>
              </a:r>
            </a:p>
          </p:txBody>
        </p:sp>
        <p:sp>
          <p:nvSpPr>
            <p:cNvPr id="47" name="TextBox 46"/>
            <p:cNvSpPr txBox="1"/>
            <p:nvPr/>
          </p:nvSpPr>
          <p:spPr>
            <a:xfrm>
              <a:off x="7599219" y="3318165"/>
              <a:ext cx="796636" cy="634020"/>
            </a:xfrm>
            <a:prstGeom prst="rect">
              <a:avLst/>
            </a:prstGeom>
            <a:noFill/>
          </p:spPr>
          <p:txBody>
            <a:bodyPr wrap="square" rtlCol="0">
              <a:spAutoFit/>
            </a:bodyPr>
            <a:lstStyle/>
            <a:p>
              <a:pPr algn="ctr">
                <a:spcAft>
                  <a:spcPts val="1200"/>
                </a:spcAft>
              </a:pPr>
              <a:r>
                <a:rPr lang="en-US" sz="2400" dirty="0" smtClean="0">
                  <a:solidFill>
                    <a:schemeClr val="bg1"/>
                  </a:solidFill>
                  <a:latin typeface="Arial" pitchFamily="34" charset="0"/>
                </a:rPr>
                <a:t>M63</a:t>
              </a:r>
              <a:r>
                <a:rPr lang="en-US" sz="3520" dirty="0" smtClean="0">
                  <a:solidFill>
                    <a:schemeClr val="bg1"/>
                  </a:solidFill>
                  <a:latin typeface="Arial" pitchFamily="34" charset="0"/>
                </a:rPr>
                <a:t> </a:t>
              </a:r>
            </a:p>
          </p:txBody>
        </p:sp>
        <p:sp>
          <p:nvSpPr>
            <p:cNvPr id="48" name="TextBox 47"/>
            <p:cNvSpPr txBox="1"/>
            <p:nvPr/>
          </p:nvSpPr>
          <p:spPr>
            <a:xfrm>
              <a:off x="3442855" y="3927764"/>
              <a:ext cx="796636" cy="634020"/>
            </a:xfrm>
            <a:prstGeom prst="rect">
              <a:avLst/>
            </a:prstGeom>
            <a:noFill/>
          </p:spPr>
          <p:txBody>
            <a:bodyPr wrap="square" rtlCol="0">
              <a:spAutoFit/>
            </a:bodyPr>
            <a:lstStyle/>
            <a:p>
              <a:pPr algn="ctr"/>
              <a:r>
                <a:rPr lang="en-US" sz="2400" dirty="0" smtClean="0">
                  <a:solidFill>
                    <a:schemeClr val="bg1"/>
                  </a:solidFill>
                  <a:latin typeface="Arial" pitchFamily="34" charset="0"/>
                </a:rPr>
                <a:t>M23</a:t>
              </a:r>
              <a:r>
                <a:rPr lang="en-US" sz="3520" dirty="0" smtClean="0">
                  <a:solidFill>
                    <a:schemeClr val="bg1"/>
                  </a:solidFill>
                  <a:latin typeface="Arial" pitchFamily="34" charset="0"/>
                </a:rPr>
                <a:t> </a:t>
              </a:r>
            </a:p>
          </p:txBody>
        </p:sp>
        <p:sp>
          <p:nvSpPr>
            <p:cNvPr id="49" name="TextBox 48"/>
            <p:cNvSpPr txBox="1"/>
            <p:nvPr/>
          </p:nvSpPr>
          <p:spPr>
            <a:xfrm>
              <a:off x="755074" y="2597728"/>
              <a:ext cx="796636" cy="634020"/>
            </a:xfrm>
            <a:prstGeom prst="rect">
              <a:avLst/>
            </a:prstGeom>
            <a:noFill/>
          </p:spPr>
          <p:txBody>
            <a:bodyPr wrap="square" rtlCol="0">
              <a:spAutoFit/>
            </a:bodyPr>
            <a:lstStyle/>
            <a:p>
              <a:pPr algn="ctr">
                <a:spcAft>
                  <a:spcPts val="1200"/>
                </a:spcAft>
              </a:pPr>
              <a:r>
                <a:rPr lang="en-US" sz="2400" dirty="0" smtClean="0">
                  <a:solidFill>
                    <a:schemeClr val="bg1"/>
                  </a:solidFill>
                  <a:latin typeface="Arial" pitchFamily="34" charset="0"/>
                </a:rPr>
                <a:t>M20</a:t>
              </a:r>
              <a:r>
                <a:rPr lang="en-US" sz="3520" dirty="0" smtClean="0">
                  <a:solidFill>
                    <a:schemeClr val="bg1"/>
                  </a:solidFill>
                  <a:latin typeface="Arial" pitchFamily="34" charset="0"/>
                </a:rPr>
                <a:t> </a:t>
              </a:r>
            </a:p>
          </p:txBody>
        </p:sp>
        <p:sp>
          <p:nvSpPr>
            <p:cNvPr id="50" name="TextBox 49"/>
            <p:cNvSpPr txBox="1"/>
            <p:nvPr/>
          </p:nvSpPr>
          <p:spPr>
            <a:xfrm>
              <a:off x="5043055" y="5562601"/>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M90</a:t>
              </a:r>
            </a:p>
          </p:txBody>
        </p:sp>
        <p:sp>
          <p:nvSpPr>
            <p:cNvPr id="51" name="TextBox 50"/>
            <p:cNvSpPr txBox="1"/>
            <p:nvPr/>
          </p:nvSpPr>
          <p:spPr>
            <a:xfrm>
              <a:off x="3719946" y="2667002"/>
              <a:ext cx="1600201"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M97 </a:t>
              </a:r>
            </a:p>
          </p:txBody>
        </p:sp>
        <p:sp>
          <p:nvSpPr>
            <p:cNvPr id="52" name="TextBox 51"/>
            <p:cNvSpPr txBox="1"/>
            <p:nvPr/>
          </p:nvSpPr>
          <p:spPr>
            <a:xfrm>
              <a:off x="1489367" y="5659583"/>
              <a:ext cx="796636" cy="634020"/>
            </a:xfrm>
            <a:prstGeom prst="rect">
              <a:avLst/>
            </a:prstGeom>
            <a:noFill/>
          </p:spPr>
          <p:txBody>
            <a:bodyPr wrap="square" rtlCol="0">
              <a:spAutoFit/>
            </a:bodyPr>
            <a:lstStyle/>
            <a:p>
              <a:pPr algn="ctr">
                <a:spcAft>
                  <a:spcPts val="1200"/>
                </a:spcAft>
              </a:pPr>
              <a:r>
                <a:rPr lang="en-US" sz="2400" dirty="0" smtClean="0">
                  <a:solidFill>
                    <a:schemeClr val="bg1"/>
                  </a:solidFill>
                  <a:latin typeface="Arial" pitchFamily="34" charset="0"/>
                </a:rPr>
                <a:t>M44</a:t>
              </a:r>
              <a:r>
                <a:rPr lang="en-US" sz="3520" dirty="0" smtClean="0">
                  <a:solidFill>
                    <a:schemeClr val="bg1"/>
                  </a:solidFill>
                  <a:latin typeface="Arial" pitchFamily="34" charset="0"/>
                </a:rPr>
                <a:t> </a:t>
              </a:r>
            </a:p>
          </p:txBody>
        </p:sp>
        <p:sp>
          <p:nvSpPr>
            <p:cNvPr id="53" name="TextBox 52"/>
            <p:cNvSpPr txBox="1"/>
            <p:nvPr/>
          </p:nvSpPr>
          <p:spPr>
            <a:xfrm>
              <a:off x="1898075" y="768927"/>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M19</a:t>
              </a:r>
            </a:p>
          </p:txBody>
        </p:sp>
        <p:sp>
          <p:nvSpPr>
            <p:cNvPr id="54" name="TextBox 53"/>
            <p:cNvSpPr txBox="1"/>
            <p:nvPr/>
          </p:nvSpPr>
          <p:spPr>
            <a:xfrm>
              <a:off x="6899567" y="4274129"/>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M6</a:t>
              </a:r>
            </a:p>
          </p:txBody>
        </p:sp>
      </p:grpSp>
      <p:grpSp>
        <p:nvGrpSpPr>
          <p:cNvPr id="56" name="Group 55"/>
          <p:cNvGrpSpPr/>
          <p:nvPr/>
        </p:nvGrpSpPr>
        <p:grpSpPr>
          <a:xfrm rot="956225">
            <a:off x="-1594171" y="2462830"/>
            <a:ext cx="8631761" cy="2355729"/>
            <a:chOff x="540328" y="1059873"/>
            <a:chExt cx="7883237" cy="5039764"/>
          </a:xfrm>
          <a:scene3d>
            <a:camera prst="isometricOffAxis1Left"/>
            <a:lightRig rig="threePt" dir="t"/>
          </a:scene3d>
        </p:grpSpPr>
        <p:sp>
          <p:nvSpPr>
            <p:cNvPr id="57" name="TextBox 56"/>
            <p:cNvSpPr txBox="1"/>
            <p:nvPr/>
          </p:nvSpPr>
          <p:spPr>
            <a:xfrm>
              <a:off x="824349" y="1406236"/>
              <a:ext cx="1517073"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Saturn </a:t>
              </a:r>
            </a:p>
          </p:txBody>
        </p:sp>
        <p:sp>
          <p:nvSpPr>
            <p:cNvPr id="58" name="TextBox 57"/>
            <p:cNvSpPr txBox="1"/>
            <p:nvPr/>
          </p:nvSpPr>
          <p:spPr>
            <a:xfrm>
              <a:off x="3041074" y="5465617"/>
              <a:ext cx="1517073"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Venus </a:t>
              </a:r>
            </a:p>
          </p:txBody>
        </p:sp>
        <p:sp>
          <p:nvSpPr>
            <p:cNvPr id="59" name="TextBox 58"/>
            <p:cNvSpPr txBox="1"/>
            <p:nvPr/>
          </p:nvSpPr>
          <p:spPr>
            <a:xfrm>
              <a:off x="6144493" y="2500748"/>
              <a:ext cx="1600201"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Jupiter </a:t>
              </a:r>
            </a:p>
          </p:txBody>
        </p:sp>
        <p:sp>
          <p:nvSpPr>
            <p:cNvPr id="60" name="TextBox 59"/>
            <p:cNvSpPr txBox="1"/>
            <p:nvPr/>
          </p:nvSpPr>
          <p:spPr>
            <a:xfrm>
              <a:off x="540328" y="3692238"/>
              <a:ext cx="1330037" cy="634020"/>
            </a:xfrm>
            <a:prstGeom prst="rect">
              <a:avLst/>
            </a:prstGeom>
            <a:noFill/>
          </p:spPr>
          <p:txBody>
            <a:bodyPr wrap="square" rtlCol="0">
              <a:spAutoFit/>
            </a:bodyPr>
            <a:lstStyle/>
            <a:p>
              <a:pPr algn="ctr"/>
              <a:r>
                <a:rPr lang="en-US" sz="2000" dirty="0" smtClean="0">
                  <a:solidFill>
                    <a:schemeClr val="bg1"/>
                  </a:solidFill>
                  <a:latin typeface="Arial" pitchFamily="34" charset="0"/>
                </a:rPr>
                <a:t>Galaxies</a:t>
              </a:r>
              <a:r>
                <a:rPr lang="en-US" sz="3520" dirty="0" smtClean="0">
                  <a:solidFill>
                    <a:schemeClr val="bg1"/>
                  </a:solidFill>
                  <a:latin typeface="Arial" pitchFamily="34" charset="0"/>
                </a:rPr>
                <a:t> </a:t>
              </a:r>
            </a:p>
          </p:txBody>
        </p:sp>
        <p:sp>
          <p:nvSpPr>
            <p:cNvPr id="61" name="TextBox 60"/>
            <p:cNvSpPr txBox="1"/>
            <p:nvPr/>
          </p:nvSpPr>
          <p:spPr>
            <a:xfrm>
              <a:off x="4890653" y="3609111"/>
              <a:ext cx="1593275"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Nebulas</a:t>
              </a:r>
            </a:p>
          </p:txBody>
        </p:sp>
        <p:sp>
          <p:nvSpPr>
            <p:cNvPr id="62" name="TextBox 61"/>
            <p:cNvSpPr txBox="1"/>
            <p:nvPr/>
          </p:nvSpPr>
          <p:spPr>
            <a:xfrm>
              <a:off x="2410693" y="3124201"/>
              <a:ext cx="1357745" cy="707886"/>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Star Clusters</a:t>
              </a:r>
            </a:p>
          </p:txBody>
        </p:sp>
        <p:sp>
          <p:nvSpPr>
            <p:cNvPr id="63" name="TextBox 62"/>
            <p:cNvSpPr txBox="1"/>
            <p:nvPr/>
          </p:nvSpPr>
          <p:spPr>
            <a:xfrm>
              <a:off x="7065820" y="5063839"/>
              <a:ext cx="1357745" cy="707886"/>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Globular Clusters</a:t>
              </a:r>
            </a:p>
          </p:txBody>
        </p:sp>
        <p:sp>
          <p:nvSpPr>
            <p:cNvPr id="64" name="TextBox 63"/>
            <p:cNvSpPr txBox="1"/>
            <p:nvPr/>
          </p:nvSpPr>
          <p:spPr>
            <a:xfrm>
              <a:off x="4724402" y="1059873"/>
              <a:ext cx="1357745" cy="707886"/>
            </a:xfrm>
            <a:prstGeom prst="rect">
              <a:avLst/>
            </a:prstGeom>
            <a:noFill/>
          </p:spPr>
          <p:txBody>
            <a:bodyPr wrap="square" rtlCol="0">
              <a:spAutoFit/>
            </a:bodyPr>
            <a:lstStyle/>
            <a:p>
              <a:pPr algn="ctr"/>
              <a:r>
                <a:rPr lang="en-US" sz="2000" dirty="0" smtClean="0">
                  <a:solidFill>
                    <a:schemeClr val="bg1"/>
                  </a:solidFill>
                  <a:latin typeface="Arial" pitchFamily="34" charset="0"/>
                </a:rPr>
                <a:t>Double</a:t>
              </a:r>
            </a:p>
            <a:p>
              <a:pPr algn="ctr">
                <a:spcAft>
                  <a:spcPts val="1200"/>
                </a:spcAft>
              </a:pPr>
              <a:r>
                <a:rPr lang="en-US" sz="2000" dirty="0" smtClean="0">
                  <a:solidFill>
                    <a:schemeClr val="bg1"/>
                  </a:solidFill>
                  <a:latin typeface="Arial" pitchFamily="34" charset="0"/>
                </a:rPr>
                <a:t>Stars</a:t>
              </a:r>
            </a:p>
          </p:txBody>
        </p:sp>
      </p:grpSp>
      <p:grpSp>
        <p:nvGrpSpPr>
          <p:cNvPr id="65" name="Group 64"/>
          <p:cNvGrpSpPr/>
          <p:nvPr/>
        </p:nvGrpSpPr>
        <p:grpSpPr>
          <a:xfrm rot="11598973">
            <a:off x="1684889" y="2511990"/>
            <a:ext cx="8631761" cy="2355729"/>
            <a:chOff x="540328" y="1059873"/>
            <a:chExt cx="7883237" cy="5039764"/>
          </a:xfrm>
          <a:scene3d>
            <a:camera prst="isometricOffAxis1Left"/>
            <a:lightRig rig="threePt" dir="t"/>
          </a:scene3d>
        </p:grpSpPr>
        <p:sp>
          <p:nvSpPr>
            <p:cNvPr id="66" name="TextBox 65"/>
            <p:cNvSpPr txBox="1"/>
            <p:nvPr/>
          </p:nvSpPr>
          <p:spPr>
            <a:xfrm>
              <a:off x="824349" y="1406236"/>
              <a:ext cx="1517073"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Saturn </a:t>
              </a:r>
            </a:p>
          </p:txBody>
        </p:sp>
        <p:sp>
          <p:nvSpPr>
            <p:cNvPr id="67" name="TextBox 66"/>
            <p:cNvSpPr txBox="1"/>
            <p:nvPr/>
          </p:nvSpPr>
          <p:spPr>
            <a:xfrm>
              <a:off x="3041074" y="5465617"/>
              <a:ext cx="1517073"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Venus </a:t>
              </a:r>
            </a:p>
          </p:txBody>
        </p:sp>
        <p:sp>
          <p:nvSpPr>
            <p:cNvPr id="68" name="TextBox 67"/>
            <p:cNvSpPr txBox="1"/>
            <p:nvPr/>
          </p:nvSpPr>
          <p:spPr>
            <a:xfrm>
              <a:off x="6144493" y="2500748"/>
              <a:ext cx="1600201"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Jupiter </a:t>
              </a:r>
            </a:p>
          </p:txBody>
        </p:sp>
        <p:sp>
          <p:nvSpPr>
            <p:cNvPr id="69" name="TextBox 68"/>
            <p:cNvSpPr txBox="1"/>
            <p:nvPr/>
          </p:nvSpPr>
          <p:spPr>
            <a:xfrm>
              <a:off x="540328" y="3692238"/>
              <a:ext cx="1330037" cy="634020"/>
            </a:xfrm>
            <a:prstGeom prst="rect">
              <a:avLst/>
            </a:prstGeom>
            <a:noFill/>
          </p:spPr>
          <p:txBody>
            <a:bodyPr wrap="square" rtlCol="0">
              <a:spAutoFit/>
            </a:bodyPr>
            <a:lstStyle/>
            <a:p>
              <a:pPr algn="ctr"/>
              <a:r>
                <a:rPr lang="en-US" sz="2000" dirty="0" smtClean="0">
                  <a:solidFill>
                    <a:schemeClr val="bg1"/>
                  </a:solidFill>
                  <a:latin typeface="Arial" pitchFamily="34" charset="0"/>
                </a:rPr>
                <a:t>Galaxies</a:t>
              </a:r>
              <a:r>
                <a:rPr lang="en-US" sz="3520" dirty="0" smtClean="0">
                  <a:solidFill>
                    <a:schemeClr val="bg1"/>
                  </a:solidFill>
                  <a:latin typeface="Arial" pitchFamily="34" charset="0"/>
                </a:rPr>
                <a:t> </a:t>
              </a:r>
            </a:p>
          </p:txBody>
        </p:sp>
        <p:sp>
          <p:nvSpPr>
            <p:cNvPr id="70" name="TextBox 69"/>
            <p:cNvSpPr txBox="1"/>
            <p:nvPr/>
          </p:nvSpPr>
          <p:spPr>
            <a:xfrm>
              <a:off x="4890653" y="3609111"/>
              <a:ext cx="1593275"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Nebulas</a:t>
              </a:r>
            </a:p>
          </p:txBody>
        </p:sp>
        <p:sp>
          <p:nvSpPr>
            <p:cNvPr id="71" name="TextBox 70"/>
            <p:cNvSpPr txBox="1"/>
            <p:nvPr/>
          </p:nvSpPr>
          <p:spPr>
            <a:xfrm>
              <a:off x="2410693" y="3124201"/>
              <a:ext cx="1357745" cy="707886"/>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Star Clusters</a:t>
              </a:r>
            </a:p>
          </p:txBody>
        </p:sp>
        <p:sp>
          <p:nvSpPr>
            <p:cNvPr id="72" name="TextBox 71"/>
            <p:cNvSpPr txBox="1"/>
            <p:nvPr/>
          </p:nvSpPr>
          <p:spPr>
            <a:xfrm>
              <a:off x="7065820" y="5063839"/>
              <a:ext cx="1357745" cy="707886"/>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Globular Clusters</a:t>
              </a:r>
            </a:p>
          </p:txBody>
        </p:sp>
        <p:sp>
          <p:nvSpPr>
            <p:cNvPr id="73" name="TextBox 72"/>
            <p:cNvSpPr txBox="1"/>
            <p:nvPr/>
          </p:nvSpPr>
          <p:spPr>
            <a:xfrm>
              <a:off x="4724402" y="1059873"/>
              <a:ext cx="1357745" cy="707886"/>
            </a:xfrm>
            <a:prstGeom prst="rect">
              <a:avLst/>
            </a:prstGeom>
            <a:noFill/>
          </p:spPr>
          <p:txBody>
            <a:bodyPr wrap="square" rtlCol="0">
              <a:spAutoFit/>
            </a:bodyPr>
            <a:lstStyle/>
            <a:p>
              <a:pPr algn="ctr"/>
              <a:r>
                <a:rPr lang="en-US" sz="2000" dirty="0" smtClean="0">
                  <a:solidFill>
                    <a:schemeClr val="bg1"/>
                  </a:solidFill>
                  <a:latin typeface="Arial" pitchFamily="34" charset="0"/>
                </a:rPr>
                <a:t>Double</a:t>
              </a:r>
            </a:p>
            <a:p>
              <a:pPr algn="ctr">
                <a:spcAft>
                  <a:spcPts val="1200"/>
                </a:spcAft>
              </a:pPr>
              <a:r>
                <a:rPr lang="en-US" sz="2000" dirty="0" smtClean="0">
                  <a:solidFill>
                    <a:schemeClr val="bg1"/>
                  </a:solidFill>
                  <a:latin typeface="Arial" pitchFamily="34" charset="0"/>
                </a:rPr>
                <a:t>Stars</a:t>
              </a:r>
            </a:p>
          </p:txBody>
        </p:sp>
      </p:grpSp>
      <p:grpSp>
        <p:nvGrpSpPr>
          <p:cNvPr id="74" name="Group 34"/>
          <p:cNvGrpSpPr/>
          <p:nvPr/>
        </p:nvGrpSpPr>
        <p:grpSpPr>
          <a:xfrm rot="7749151">
            <a:off x="2724228" y="1984536"/>
            <a:ext cx="8549315" cy="4002449"/>
            <a:chOff x="755074" y="768927"/>
            <a:chExt cx="7640781" cy="5524676"/>
          </a:xfrm>
          <a:scene3d>
            <a:camera prst="isometricOffAxis2Right"/>
            <a:lightRig rig="threePt" dir="t"/>
          </a:scene3d>
        </p:grpSpPr>
        <p:sp>
          <p:nvSpPr>
            <p:cNvPr id="75" name="TextBox 74"/>
            <p:cNvSpPr txBox="1"/>
            <p:nvPr/>
          </p:nvSpPr>
          <p:spPr>
            <a:xfrm>
              <a:off x="1336965" y="1683329"/>
              <a:ext cx="1517073"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M51 </a:t>
              </a:r>
            </a:p>
          </p:txBody>
        </p:sp>
        <p:sp>
          <p:nvSpPr>
            <p:cNvPr id="76" name="TextBox 75"/>
            <p:cNvSpPr txBox="1"/>
            <p:nvPr/>
          </p:nvSpPr>
          <p:spPr>
            <a:xfrm>
              <a:off x="2777840" y="5133110"/>
              <a:ext cx="1517073"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M64 </a:t>
              </a:r>
            </a:p>
          </p:txBody>
        </p:sp>
        <p:sp>
          <p:nvSpPr>
            <p:cNvPr id="77" name="TextBox 76"/>
            <p:cNvSpPr txBox="1"/>
            <p:nvPr/>
          </p:nvSpPr>
          <p:spPr>
            <a:xfrm>
              <a:off x="6407729" y="2195947"/>
              <a:ext cx="1600201"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M42 </a:t>
              </a:r>
            </a:p>
          </p:txBody>
        </p:sp>
        <p:sp>
          <p:nvSpPr>
            <p:cNvPr id="78" name="TextBox 77"/>
            <p:cNvSpPr txBox="1"/>
            <p:nvPr/>
          </p:nvSpPr>
          <p:spPr>
            <a:xfrm>
              <a:off x="2209803" y="3193474"/>
              <a:ext cx="796636" cy="634020"/>
            </a:xfrm>
            <a:prstGeom prst="rect">
              <a:avLst/>
            </a:prstGeom>
            <a:noFill/>
          </p:spPr>
          <p:txBody>
            <a:bodyPr wrap="square" rtlCol="0">
              <a:spAutoFit/>
            </a:bodyPr>
            <a:lstStyle/>
            <a:p>
              <a:pPr algn="ctr">
                <a:spcAft>
                  <a:spcPts val="1200"/>
                </a:spcAft>
              </a:pPr>
              <a:r>
                <a:rPr lang="en-US" sz="2400" dirty="0" smtClean="0">
                  <a:solidFill>
                    <a:schemeClr val="bg1"/>
                  </a:solidFill>
                  <a:latin typeface="Arial" pitchFamily="34" charset="0"/>
                </a:rPr>
                <a:t>M40</a:t>
              </a:r>
              <a:r>
                <a:rPr lang="en-US" sz="3520" dirty="0" smtClean="0">
                  <a:solidFill>
                    <a:schemeClr val="bg1"/>
                  </a:solidFill>
                  <a:latin typeface="Arial" pitchFamily="34" charset="0"/>
                </a:rPr>
                <a:t> </a:t>
              </a:r>
            </a:p>
          </p:txBody>
        </p:sp>
        <p:sp>
          <p:nvSpPr>
            <p:cNvPr id="79" name="TextBox 78"/>
            <p:cNvSpPr txBox="1"/>
            <p:nvPr/>
          </p:nvSpPr>
          <p:spPr>
            <a:xfrm>
              <a:off x="5403274" y="3498273"/>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M2</a:t>
              </a:r>
            </a:p>
          </p:txBody>
        </p:sp>
        <p:sp>
          <p:nvSpPr>
            <p:cNvPr id="80" name="TextBox 79"/>
            <p:cNvSpPr txBox="1"/>
            <p:nvPr/>
          </p:nvSpPr>
          <p:spPr>
            <a:xfrm>
              <a:off x="1177639" y="4440383"/>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M3</a:t>
              </a:r>
            </a:p>
          </p:txBody>
        </p:sp>
        <p:sp>
          <p:nvSpPr>
            <p:cNvPr id="81" name="TextBox 80"/>
            <p:cNvSpPr txBox="1"/>
            <p:nvPr/>
          </p:nvSpPr>
          <p:spPr>
            <a:xfrm>
              <a:off x="6068291" y="921328"/>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M16</a:t>
              </a:r>
            </a:p>
          </p:txBody>
        </p:sp>
        <p:sp>
          <p:nvSpPr>
            <p:cNvPr id="82" name="TextBox 81"/>
            <p:cNvSpPr txBox="1"/>
            <p:nvPr/>
          </p:nvSpPr>
          <p:spPr>
            <a:xfrm>
              <a:off x="4835239" y="1849583"/>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M104</a:t>
              </a:r>
            </a:p>
          </p:txBody>
        </p:sp>
        <p:sp>
          <p:nvSpPr>
            <p:cNvPr id="83" name="TextBox 82"/>
            <p:cNvSpPr txBox="1"/>
            <p:nvPr/>
          </p:nvSpPr>
          <p:spPr>
            <a:xfrm>
              <a:off x="3442853" y="1163782"/>
              <a:ext cx="1073728" cy="634020"/>
            </a:xfrm>
            <a:prstGeom prst="rect">
              <a:avLst/>
            </a:prstGeom>
            <a:noFill/>
          </p:spPr>
          <p:txBody>
            <a:bodyPr wrap="square" rtlCol="0">
              <a:spAutoFit/>
            </a:bodyPr>
            <a:lstStyle/>
            <a:p>
              <a:pPr algn="ctr"/>
              <a:r>
                <a:rPr lang="en-US" sz="2600" dirty="0" smtClean="0">
                  <a:solidFill>
                    <a:schemeClr val="bg1"/>
                  </a:solidFill>
                  <a:latin typeface="Arial" pitchFamily="34" charset="0"/>
                </a:rPr>
                <a:t>M31</a:t>
              </a:r>
              <a:r>
                <a:rPr lang="en-US" sz="3520" dirty="0" smtClean="0">
                  <a:solidFill>
                    <a:schemeClr val="bg1"/>
                  </a:solidFill>
                  <a:latin typeface="Arial" pitchFamily="34" charset="0"/>
                </a:rPr>
                <a:t> </a:t>
              </a:r>
            </a:p>
          </p:txBody>
        </p:sp>
        <p:sp>
          <p:nvSpPr>
            <p:cNvPr id="84" name="TextBox 83"/>
            <p:cNvSpPr txBox="1"/>
            <p:nvPr/>
          </p:nvSpPr>
          <p:spPr>
            <a:xfrm>
              <a:off x="7058889" y="5417127"/>
              <a:ext cx="1073728" cy="634020"/>
            </a:xfrm>
            <a:prstGeom prst="rect">
              <a:avLst/>
            </a:prstGeom>
            <a:noFill/>
          </p:spPr>
          <p:txBody>
            <a:bodyPr wrap="square" rtlCol="0">
              <a:spAutoFit/>
            </a:bodyPr>
            <a:lstStyle/>
            <a:p>
              <a:pPr algn="ctr"/>
              <a:r>
                <a:rPr lang="en-US" sz="2600" dirty="0" smtClean="0">
                  <a:solidFill>
                    <a:schemeClr val="bg1"/>
                  </a:solidFill>
                  <a:latin typeface="Arial" pitchFamily="34" charset="0"/>
                </a:rPr>
                <a:t>M76</a:t>
              </a:r>
              <a:r>
                <a:rPr lang="en-US" sz="3520" dirty="0" smtClean="0">
                  <a:solidFill>
                    <a:schemeClr val="bg1"/>
                  </a:solidFill>
                  <a:latin typeface="Arial" pitchFamily="34" charset="0"/>
                </a:rPr>
                <a:t> </a:t>
              </a:r>
            </a:p>
          </p:txBody>
        </p:sp>
        <p:sp>
          <p:nvSpPr>
            <p:cNvPr id="85" name="TextBox 84"/>
            <p:cNvSpPr txBox="1"/>
            <p:nvPr/>
          </p:nvSpPr>
          <p:spPr>
            <a:xfrm>
              <a:off x="5631872" y="4391892"/>
              <a:ext cx="1073728" cy="634020"/>
            </a:xfrm>
            <a:prstGeom prst="rect">
              <a:avLst/>
            </a:prstGeom>
            <a:noFill/>
          </p:spPr>
          <p:txBody>
            <a:bodyPr wrap="square" rtlCol="0">
              <a:spAutoFit/>
            </a:bodyPr>
            <a:lstStyle/>
            <a:p>
              <a:pPr algn="ctr"/>
              <a:r>
                <a:rPr lang="en-US" sz="2600" dirty="0" smtClean="0">
                  <a:solidFill>
                    <a:schemeClr val="bg1"/>
                  </a:solidFill>
                  <a:latin typeface="Arial" pitchFamily="34" charset="0"/>
                </a:rPr>
                <a:t>M57</a:t>
              </a:r>
              <a:r>
                <a:rPr lang="en-US" sz="3520" dirty="0" smtClean="0">
                  <a:solidFill>
                    <a:schemeClr val="bg1"/>
                  </a:solidFill>
                  <a:latin typeface="Arial" pitchFamily="34" charset="0"/>
                </a:rPr>
                <a:t> </a:t>
              </a:r>
            </a:p>
          </p:txBody>
        </p:sp>
        <p:sp>
          <p:nvSpPr>
            <p:cNvPr id="86" name="TextBox 85"/>
            <p:cNvSpPr txBox="1"/>
            <p:nvPr/>
          </p:nvSpPr>
          <p:spPr>
            <a:xfrm>
              <a:off x="7599219" y="3318165"/>
              <a:ext cx="796636" cy="634020"/>
            </a:xfrm>
            <a:prstGeom prst="rect">
              <a:avLst/>
            </a:prstGeom>
            <a:noFill/>
          </p:spPr>
          <p:txBody>
            <a:bodyPr wrap="square" rtlCol="0">
              <a:spAutoFit/>
            </a:bodyPr>
            <a:lstStyle/>
            <a:p>
              <a:pPr algn="ctr">
                <a:spcAft>
                  <a:spcPts val="1200"/>
                </a:spcAft>
              </a:pPr>
              <a:r>
                <a:rPr lang="en-US" sz="2400" dirty="0" smtClean="0">
                  <a:solidFill>
                    <a:schemeClr val="bg1"/>
                  </a:solidFill>
                  <a:latin typeface="Arial" pitchFamily="34" charset="0"/>
                </a:rPr>
                <a:t>M63</a:t>
              </a:r>
              <a:r>
                <a:rPr lang="en-US" sz="3520" dirty="0" smtClean="0">
                  <a:solidFill>
                    <a:schemeClr val="bg1"/>
                  </a:solidFill>
                  <a:latin typeface="Arial" pitchFamily="34" charset="0"/>
                </a:rPr>
                <a:t> </a:t>
              </a:r>
            </a:p>
          </p:txBody>
        </p:sp>
        <p:sp>
          <p:nvSpPr>
            <p:cNvPr id="87" name="TextBox 86"/>
            <p:cNvSpPr txBox="1"/>
            <p:nvPr/>
          </p:nvSpPr>
          <p:spPr>
            <a:xfrm>
              <a:off x="3442855" y="3927764"/>
              <a:ext cx="796636" cy="634020"/>
            </a:xfrm>
            <a:prstGeom prst="rect">
              <a:avLst/>
            </a:prstGeom>
            <a:noFill/>
          </p:spPr>
          <p:txBody>
            <a:bodyPr wrap="square" rtlCol="0">
              <a:spAutoFit/>
            </a:bodyPr>
            <a:lstStyle/>
            <a:p>
              <a:pPr algn="ctr"/>
              <a:r>
                <a:rPr lang="en-US" sz="2400" dirty="0" smtClean="0">
                  <a:solidFill>
                    <a:schemeClr val="bg1"/>
                  </a:solidFill>
                  <a:latin typeface="Arial" pitchFamily="34" charset="0"/>
                </a:rPr>
                <a:t>M23</a:t>
              </a:r>
              <a:r>
                <a:rPr lang="en-US" sz="3520" dirty="0" smtClean="0">
                  <a:solidFill>
                    <a:schemeClr val="bg1"/>
                  </a:solidFill>
                  <a:latin typeface="Arial" pitchFamily="34" charset="0"/>
                </a:rPr>
                <a:t> </a:t>
              </a:r>
            </a:p>
          </p:txBody>
        </p:sp>
        <p:sp>
          <p:nvSpPr>
            <p:cNvPr id="88" name="TextBox 87"/>
            <p:cNvSpPr txBox="1"/>
            <p:nvPr/>
          </p:nvSpPr>
          <p:spPr>
            <a:xfrm>
              <a:off x="755074" y="2597728"/>
              <a:ext cx="796636" cy="634020"/>
            </a:xfrm>
            <a:prstGeom prst="rect">
              <a:avLst/>
            </a:prstGeom>
            <a:noFill/>
          </p:spPr>
          <p:txBody>
            <a:bodyPr wrap="square" rtlCol="0">
              <a:spAutoFit/>
            </a:bodyPr>
            <a:lstStyle/>
            <a:p>
              <a:pPr algn="ctr">
                <a:spcAft>
                  <a:spcPts val="1200"/>
                </a:spcAft>
              </a:pPr>
              <a:r>
                <a:rPr lang="en-US" sz="2400" dirty="0" smtClean="0">
                  <a:solidFill>
                    <a:schemeClr val="bg1"/>
                  </a:solidFill>
                  <a:latin typeface="Arial" pitchFamily="34" charset="0"/>
                </a:rPr>
                <a:t>M20</a:t>
              </a:r>
              <a:r>
                <a:rPr lang="en-US" sz="3520" dirty="0" smtClean="0">
                  <a:solidFill>
                    <a:schemeClr val="bg1"/>
                  </a:solidFill>
                  <a:latin typeface="Arial" pitchFamily="34" charset="0"/>
                </a:rPr>
                <a:t> </a:t>
              </a:r>
            </a:p>
          </p:txBody>
        </p:sp>
        <p:sp>
          <p:nvSpPr>
            <p:cNvPr id="89" name="TextBox 88"/>
            <p:cNvSpPr txBox="1"/>
            <p:nvPr/>
          </p:nvSpPr>
          <p:spPr>
            <a:xfrm>
              <a:off x="5043055" y="5562601"/>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M90</a:t>
              </a:r>
            </a:p>
          </p:txBody>
        </p:sp>
        <p:sp>
          <p:nvSpPr>
            <p:cNvPr id="90" name="TextBox 89"/>
            <p:cNvSpPr txBox="1"/>
            <p:nvPr/>
          </p:nvSpPr>
          <p:spPr>
            <a:xfrm>
              <a:off x="3719946" y="2667002"/>
              <a:ext cx="1600201"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M97 </a:t>
              </a:r>
            </a:p>
          </p:txBody>
        </p:sp>
        <p:sp>
          <p:nvSpPr>
            <p:cNvPr id="91" name="TextBox 90"/>
            <p:cNvSpPr txBox="1"/>
            <p:nvPr/>
          </p:nvSpPr>
          <p:spPr>
            <a:xfrm>
              <a:off x="1489367" y="5659583"/>
              <a:ext cx="796636" cy="634020"/>
            </a:xfrm>
            <a:prstGeom prst="rect">
              <a:avLst/>
            </a:prstGeom>
            <a:noFill/>
          </p:spPr>
          <p:txBody>
            <a:bodyPr wrap="square" rtlCol="0">
              <a:spAutoFit/>
            </a:bodyPr>
            <a:lstStyle/>
            <a:p>
              <a:pPr algn="ctr">
                <a:spcAft>
                  <a:spcPts val="1200"/>
                </a:spcAft>
              </a:pPr>
              <a:r>
                <a:rPr lang="en-US" sz="2400" dirty="0" smtClean="0">
                  <a:solidFill>
                    <a:schemeClr val="bg1"/>
                  </a:solidFill>
                  <a:latin typeface="Arial" pitchFamily="34" charset="0"/>
                </a:rPr>
                <a:t>M44</a:t>
              </a:r>
              <a:r>
                <a:rPr lang="en-US" sz="3520" dirty="0" smtClean="0">
                  <a:solidFill>
                    <a:schemeClr val="bg1"/>
                  </a:solidFill>
                  <a:latin typeface="Arial" pitchFamily="34" charset="0"/>
                </a:rPr>
                <a:t> </a:t>
              </a:r>
            </a:p>
          </p:txBody>
        </p:sp>
        <p:sp>
          <p:nvSpPr>
            <p:cNvPr id="92" name="TextBox 91"/>
            <p:cNvSpPr txBox="1"/>
            <p:nvPr/>
          </p:nvSpPr>
          <p:spPr>
            <a:xfrm>
              <a:off x="1898075" y="768927"/>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M19</a:t>
              </a:r>
            </a:p>
          </p:txBody>
        </p:sp>
        <p:sp>
          <p:nvSpPr>
            <p:cNvPr id="93" name="TextBox 92"/>
            <p:cNvSpPr txBox="1"/>
            <p:nvPr/>
          </p:nvSpPr>
          <p:spPr>
            <a:xfrm>
              <a:off x="6899567" y="4274129"/>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M6</a:t>
              </a:r>
            </a:p>
          </p:txBody>
        </p:sp>
      </p:grpSp>
      <p:grpSp>
        <p:nvGrpSpPr>
          <p:cNvPr id="94" name="Group 34"/>
          <p:cNvGrpSpPr/>
          <p:nvPr/>
        </p:nvGrpSpPr>
        <p:grpSpPr>
          <a:xfrm rot="10800000">
            <a:off x="594685" y="2033697"/>
            <a:ext cx="8549315" cy="4002449"/>
            <a:chOff x="755074" y="768927"/>
            <a:chExt cx="7640781" cy="5524676"/>
          </a:xfrm>
          <a:scene3d>
            <a:camera prst="isometricOffAxis2Right"/>
            <a:lightRig rig="threePt" dir="t"/>
          </a:scene3d>
        </p:grpSpPr>
        <p:sp>
          <p:nvSpPr>
            <p:cNvPr id="95" name="TextBox 94"/>
            <p:cNvSpPr txBox="1"/>
            <p:nvPr/>
          </p:nvSpPr>
          <p:spPr>
            <a:xfrm>
              <a:off x="1336965" y="1683329"/>
              <a:ext cx="1517073"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M51 </a:t>
              </a:r>
            </a:p>
          </p:txBody>
        </p:sp>
        <p:sp>
          <p:nvSpPr>
            <p:cNvPr id="96" name="TextBox 95"/>
            <p:cNvSpPr txBox="1"/>
            <p:nvPr/>
          </p:nvSpPr>
          <p:spPr>
            <a:xfrm>
              <a:off x="2777840" y="5133110"/>
              <a:ext cx="1517073"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M64 </a:t>
              </a:r>
            </a:p>
          </p:txBody>
        </p:sp>
        <p:sp>
          <p:nvSpPr>
            <p:cNvPr id="97" name="TextBox 96"/>
            <p:cNvSpPr txBox="1"/>
            <p:nvPr/>
          </p:nvSpPr>
          <p:spPr>
            <a:xfrm>
              <a:off x="6407729" y="2195947"/>
              <a:ext cx="1600201"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M42 </a:t>
              </a:r>
            </a:p>
          </p:txBody>
        </p:sp>
        <p:sp>
          <p:nvSpPr>
            <p:cNvPr id="98" name="TextBox 97"/>
            <p:cNvSpPr txBox="1"/>
            <p:nvPr/>
          </p:nvSpPr>
          <p:spPr>
            <a:xfrm>
              <a:off x="2209803" y="3193474"/>
              <a:ext cx="796636" cy="634020"/>
            </a:xfrm>
            <a:prstGeom prst="rect">
              <a:avLst/>
            </a:prstGeom>
            <a:noFill/>
          </p:spPr>
          <p:txBody>
            <a:bodyPr wrap="square" rtlCol="0">
              <a:spAutoFit/>
            </a:bodyPr>
            <a:lstStyle/>
            <a:p>
              <a:pPr algn="ctr">
                <a:spcAft>
                  <a:spcPts val="1200"/>
                </a:spcAft>
              </a:pPr>
              <a:r>
                <a:rPr lang="en-US" sz="2400" dirty="0" smtClean="0">
                  <a:solidFill>
                    <a:schemeClr val="bg1"/>
                  </a:solidFill>
                  <a:latin typeface="Arial" pitchFamily="34" charset="0"/>
                </a:rPr>
                <a:t>M40</a:t>
              </a:r>
              <a:r>
                <a:rPr lang="en-US" sz="3520" dirty="0" smtClean="0">
                  <a:solidFill>
                    <a:schemeClr val="bg1"/>
                  </a:solidFill>
                  <a:latin typeface="Arial" pitchFamily="34" charset="0"/>
                </a:rPr>
                <a:t> </a:t>
              </a:r>
            </a:p>
          </p:txBody>
        </p:sp>
        <p:sp>
          <p:nvSpPr>
            <p:cNvPr id="99" name="TextBox 98"/>
            <p:cNvSpPr txBox="1"/>
            <p:nvPr/>
          </p:nvSpPr>
          <p:spPr>
            <a:xfrm>
              <a:off x="5403274" y="3498273"/>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M2</a:t>
              </a:r>
            </a:p>
          </p:txBody>
        </p:sp>
        <p:sp>
          <p:nvSpPr>
            <p:cNvPr id="100" name="TextBox 99"/>
            <p:cNvSpPr txBox="1"/>
            <p:nvPr/>
          </p:nvSpPr>
          <p:spPr>
            <a:xfrm>
              <a:off x="1177639" y="4440383"/>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M3</a:t>
              </a:r>
            </a:p>
          </p:txBody>
        </p:sp>
        <p:sp>
          <p:nvSpPr>
            <p:cNvPr id="101" name="TextBox 100"/>
            <p:cNvSpPr txBox="1"/>
            <p:nvPr/>
          </p:nvSpPr>
          <p:spPr>
            <a:xfrm>
              <a:off x="6068291" y="921328"/>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M16</a:t>
              </a:r>
            </a:p>
          </p:txBody>
        </p:sp>
        <p:sp>
          <p:nvSpPr>
            <p:cNvPr id="102" name="TextBox 101"/>
            <p:cNvSpPr txBox="1"/>
            <p:nvPr/>
          </p:nvSpPr>
          <p:spPr>
            <a:xfrm>
              <a:off x="4835239" y="1849583"/>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M104</a:t>
              </a:r>
            </a:p>
          </p:txBody>
        </p:sp>
        <p:sp>
          <p:nvSpPr>
            <p:cNvPr id="103" name="TextBox 102"/>
            <p:cNvSpPr txBox="1"/>
            <p:nvPr/>
          </p:nvSpPr>
          <p:spPr>
            <a:xfrm>
              <a:off x="3442853" y="1163782"/>
              <a:ext cx="1073728" cy="634020"/>
            </a:xfrm>
            <a:prstGeom prst="rect">
              <a:avLst/>
            </a:prstGeom>
            <a:noFill/>
          </p:spPr>
          <p:txBody>
            <a:bodyPr wrap="square" rtlCol="0">
              <a:spAutoFit/>
            </a:bodyPr>
            <a:lstStyle/>
            <a:p>
              <a:pPr algn="ctr"/>
              <a:r>
                <a:rPr lang="en-US" sz="2600" dirty="0" smtClean="0">
                  <a:solidFill>
                    <a:schemeClr val="bg1"/>
                  </a:solidFill>
                  <a:latin typeface="Arial" pitchFamily="34" charset="0"/>
                </a:rPr>
                <a:t>M31</a:t>
              </a:r>
              <a:r>
                <a:rPr lang="en-US" sz="3520" dirty="0" smtClean="0">
                  <a:solidFill>
                    <a:schemeClr val="bg1"/>
                  </a:solidFill>
                  <a:latin typeface="Arial" pitchFamily="34" charset="0"/>
                </a:rPr>
                <a:t> </a:t>
              </a:r>
            </a:p>
          </p:txBody>
        </p:sp>
        <p:sp>
          <p:nvSpPr>
            <p:cNvPr id="104" name="TextBox 103"/>
            <p:cNvSpPr txBox="1"/>
            <p:nvPr/>
          </p:nvSpPr>
          <p:spPr>
            <a:xfrm>
              <a:off x="7058889" y="5417127"/>
              <a:ext cx="1073728" cy="634020"/>
            </a:xfrm>
            <a:prstGeom prst="rect">
              <a:avLst/>
            </a:prstGeom>
            <a:noFill/>
          </p:spPr>
          <p:txBody>
            <a:bodyPr wrap="square" rtlCol="0">
              <a:spAutoFit/>
            </a:bodyPr>
            <a:lstStyle/>
            <a:p>
              <a:pPr algn="ctr"/>
              <a:r>
                <a:rPr lang="en-US" sz="2600" dirty="0" smtClean="0">
                  <a:solidFill>
                    <a:schemeClr val="bg1"/>
                  </a:solidFill>
                  <a:latin typeface="Arial" pitchFamily="34" charset="0"/>
                </a:rPr>
                <a:t>M76</a:t>
              </a:r>
              <a:r>
                <a:rPr lang="en-US" sz="3520" dirty="0" smtClean="0">
                  <a:solidFill>
                    <a:schemeClr val="bg1"/>
                  </a:solidFill>
                  <a:latin typeface="Arial" pitchFamily="34" charset="0"/>
                </a:rPr>
                <a:t> </a:t>
              </a:r>
            </a:p>
          </p:txBody>
        </p:sp>
        <p:sp>
          <p:nvSpPr>
            <p:cNvPr id="105" name="TextBox 104"/>
            <p:cNvSpPr txBox="1"/>
            <p:nvPr/>
          </p:nvSpPr>
          <p:spPr>
            <a:xfrm>
              <a:off x="5631872" y="4391892"/>
              <a:ext cx="1073728" cy="634020"/>
            </a:xfrm>
            <a:prstGeom prst="rect">
              <a:avLst/>
            </a:prstGeom>
            <a:noFill/>
          </p:spPr>
          <p:txBody>
            <a:bodyPr wrap="square" rtlCol="0">
              <a:spAutoFit/>
            </a:bodyPr>
            <a:lstStyle/>
            <a:p>
              <a:pPr algn="ctr"/>
              <a:r>
                <a:rPr lang="en-US" sz="2600" dirty="0" smtClean="0">
                  <a:solidFill>
                    <a:schemeClr val="bg1"/>
                  </a:solidFill>
                  <a:latin typeface="Arial" pitchFamily="34" charset="0"/>
                </a:rPr>
                <a:t>M57</a:t>
              </a:r>
              <a:r>
                <a:rPr lang="en-US" sz="3520" dirty="0" smtClean="0">
                  <a:solidFill>
                    <a:schemeClr val="bg1"/>
                  </a:solidFill>
                  <a:latin typeface="Arial" pitchFamily="34" charset="0"/>
                </a:rPr>
                <a:t> </a:t>
              </a:r>
            </a:p>
          </p:txBody>
        </p:sp>
        <p:sp>
          <p:nvSpPr>
            <p:cNvPr id="106" name="TextBox 105"/>
            <p:cNvSpPr txBox="1"/>
            <p:nvPr/>
          </p:nvSpPr>
          <p:spPr>
            <a:xfrm>
              <a:off x="7599219" y="3318165"/>
              <a:ext cx="796636" cy="634020"/>
            </a:xfrm>
            <a:prstGeom prst="rect">
              <a:avLst/>
            </a:prstGeom>
            <a:noFill/>
          </p:spPr>
          <p:txBody>
            <a:bodyPr wrap="square" rtlCol="0">
              <a:spAutoFit/>
            </a:bodyPr>
            <a:lstStyle/>
            <a:p>
              <a:pPr algn="ctr">
                <a:spcAft>
                  <a:spcPts val="1200"/>
                </a:spcAft>
              </a:pPr>
              <a:r>
                <a:rPr lang="en-US" sz="2400" dirty="0" smtClean="0">
                  <a:solidFill>
                    <a:schemeClr val="bg1"/>
                  </a:solidFill>
                  <a:latin typeface="Arial" pitchFamily="34" charset="0"/>
                </a:rPr>
                <a:t>M63</a:t>
              </a:r>
              <a:r>
                <a:rPr lang="en-US" sz="3520" dirty="0" smtClean="0">
                  <a:solidFill>
                    <a:schemeClr val="bg1"/>
                  </a:solidFill>
                  <a:latin typeface="Arial" pitchFamily="34" charset="0"/>
                </a:rPr>
                <a:t> </a:t>
              </a:r>
            </a:p>
          </p:txBody>
        </p:sp>
        <p:sp>
          <p:nvSpPr>
            <p:cNvPr id="107" name="TextBox 106"/>
            <p:cNvSpPr txBox="1"/>
            <p:nvPr/>
          </p:nvSpPr>
          <p:spPr>
            <a:xfrm>
              <a:off x="3442855" y="3927764"/>
              <a:ext cx="796636" cy="634020"/>
            </a:xfrm>
            <a:prstGeom prst="rect">
              <a:avLst/>
            </a:prstGeom>
            <a:noFill/>
          </p:spPr>
          <p:txBody>
            <a:bodyPr wrap="square" rtlCol="0">
              <a:spAutoFit/>
            </a:bodyPr>
            <a:lstStyle/>
            <a:p>
              <a:pPr algn="ctr"/>
              <a:r>
                <a:rPr lang="en-US" sz="2400" dirty="0" smtClean="0">
                  <a:solidFill>
                    <a:schemeClr val="bg1"/>
                  </a:solidFill>
                  <a:latin typeface="Arial" pitchFamily="34" charset="0"/>
                </a:rPr>
                <a:t>M23</a:t>
              </a:r>
              <a:r>
                <a:rPr lang="en-US" sz="3520" dirty="0" smtClean="0">
                  <a:solidFill>
                    <a:schemeClr val="bg1"/>
                  </a:solidFill>
                  <a:latin typeface="Arial" pitchFamily="34" charset="0"/>
                </a:rPr>
                <a:t> </a:t>
              </a:r>
            </a:p>
          </p:txBody>
        </p:sp>
        <p:sp>
          <p:nvSpPr>
            <p:cNvPr id="108" name="TextBox 107"/>
            <p:cNvSpPr txBox="1"/>
            <p:nvPr/>
          </p:nvSpPr>
          <p:spPr>
            <a:xfrm>
              <a:off x="755074" y="2597728"/>
              <a:ext cx="796636" cy="634020"/>
            </a:xfrm>
            <a:prstGeom prst="rect">
              <a:avLst/>
            </a:prstGeom>
            <a:noFill/>
          </p:spPr>
          <p:txBody>
            <a:bodyPr wrap="square" rtlCol="0">
              <a:spAutoFit/>
            </a:bodyPr>
            <a:lstStyle/>
            <a:p>
              <a:pPr algn="ctr">
                <a:spcAft>
                  <a:spcPts val="1200"/>
                </a:spcAft>
              </a:pPr>
              <a:r>
                <a:rPr lang="en-US" sz="2400" dirty="0" smtClean="0">
                  <a:solidFill>
                    <a:schemeClr val="bg1"/>
                  </a:solidFill>
                  <a:latin typeface="Arial" pitchFamily="34" charset="0"/>
                </a:rPr>
                <a:t>M20</a:t>
              </a:r>
              <a:r>
                <a:rPr lang="en-US" sz="3520" dirty="0" smtClean="0">
                  <a:solidFill>
                    <a:schemeClr val="bg1"/>
                  </a:solidFill>
                  <a:latin typeface="Arial" pitchFamily="34" charset="0"/>
                </a:rPr>
                <a:t> </a:t>
              </a:r>
            </a:p>
          </p:txBody>
        </p:sp>
        <p:sp>
          <p:nvSpPr>
            <p:cNvPr id="109" name="TextBox 108"/>
            <p:cNvSpPr txBox="1"/>
            <p:nvPr/>
          </p:nvSpPr>
          <p:spPr>
            <a:xfrm>
              <a:off x="5043055" y="5562601"/>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M90</a:t>
              </a:r>
            </a:p>
          </p:txBody>
        </p:sp>
        <p:sp>
          <p:nvSpPr>
            <p:cNvPr id="110" name="TextBox 109"/>
            <p:cNvSpPr txBox="1"/>
            <p:nvPr/>
          </p:nvSpPr>
          <p:spPr>
            <a:xfrm>
              <a:off x="3719946" y="2667002"/>
              <a:ext cx="1600201"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M97 </a:t>
              </a:r>
            </a:p>
          </p:txBody>
        </p:sp>
        <p:sp>
          <p:nvSpPr>
            <p:cNvPr id="111" name="TextBox 110"/>
            <p:cNvSpPr txBox="1"/>
            <p:nvPr/>
          </p:nvSpPr>
          <p:spPr>
            <a:xfrm>
              <a:off x="1489367" y="5659583"/>
              <a:ext cx="796636" cy="634020"/>
            </a:xfrm>
            <a:prstGeom prst="rect">
              <a:avLst/>
            </a:prstGeom>
            <a:noFill/>
          </p:spPr>
          <p:txBody>
            <a:bodyPr wrap="square" rtlCol="0">
              <a:spAutoFit/>
            </a:bodyPr>
            <a:lstStyle/>
            <a:p>
              <a:pPr algn="ctr">
                <a:spcAft>
                  <a:spcPts val="1200"/>
                </a:spcAft>
              </a:pPr>
              <a:r>
                <a:rPr lang="en-US" sz="2400" dirty="0" smtClean="0">
                  <a:solidFill>
                    <a:schemeClr val="bg1"/>
                  </a:solidFill>
                  <a:latin typeface="Arial" pitchFamily="34" charset="0"/>
                </a:rPr>
                <a:t>M44</a:t>
              </a:r>
              <a:r>
                <a:rPr lang="en-US" sz="3520" dirty="0" smtClean="0">
                  <a:solidFill>
                    <a:schemeClr val="bg1"/>
                  </a:solidFill>
                  <a:latin typeface="Arial" pitchFamily="34" charset="0"/>
                </a:rPr>
                <a:t> </a:t>
              </a:r>
            </a:p>
          </p:txBody>
        </p:sp>
        <p:sp>
          <p:nvSpPr>
            <p:cNvPr id="112" name="TextBox 111"/>
            <p:cNvSpPr txBox="1"/>
            <p:nvPr/>
          </p:nvSpPr>
          <p:spPr>
            <a:xfrm>
              <a:off x="1898075" y="768927"/>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M19</a:t>
              </a:r>
            </a:p>
          </p:txBody>
        </p:sp>
        <p:sp>
          <p:nvSpPr>
            <p:cNvPr id="113" name="TextBox 112"/>
            <p:cNvSpPr txBox="1"/>
            <p:nvPr/>
          </p:nvSpPr>
          <p:spPr>
            <a:xfrm>
              <a:off x="6899567" y="4274129"/>
              <a:ext cx="886692"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M6</a:t>
              </a:r>
            </a:p>
          </p:txBody>
        </p:sp>
      </p:grpSp>
      <p:grpSp>
        <p:nvGrpSpPr>
          <p:cNvPr id="114" name="Group 113"/>
          <p:cNvGrpSpPr/>
          <p:nvPr/>
        </p:nvGrpSpPr>
        <p:grpSpPr>
          <a:xfrm rot="3748863">
            <a:off x="1023228" y="2529994"/>
            <a:ext cx="8154184" cy="2724275"/>
            <a:chOff x="540328" y="1059873"/>
            <a:chExt cx="7883237" cy="5039764"/>
          </a:xfrm>
          <a:scene3d>
            <a:camera prst="isometricOffAxis1Left"/>
            <a:lightRig rig="threePt" dir="t"/>
          </a:scene3d>
        </p:grpSpPr>
        <p:sp>
          <p:nvSpPr>
            <p:cNvPr id="115" name="TextBox 114"/>
            <p:cNvSpPr txBox="1"/>
            <p:nvPr/>
          </p:nvSpPr>
          <p:spPr>
            <a:xfrm>
              <a:off x="824349" y="1406236"/>
              <a:ext cx="1517073"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Saturn </a:t>
              </a:r>
            </a:p>
          </p:txBody>
        </p:sp>
        <p:sp>
          <p:nvSpPr>
            <p:cNvPr id="116" name="TextBox 115"/>
            <p:cNvSpPr txBox="1"/>
            <p:nvPr/>
          </p:nvSpPr>
          <p:spPr>
            <a:xfrm>
              <a:off x="3041074" y="5465617"/>
              <a:ext cx="1517073"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Venus </a:t>
              </a:r>
            </a:p>
          </p:txBody>
        </p:sp>
        <p:sp>
          <p:nvSpPr>
            <p:cNvPr id="117" name="TextBox 116"/>
            <p:cNvSpPr txBox="1"/>
            <p:nvPr/>
          </p:nvSpPr>
          <p:spPr>
            <a:xfrm>
              <a:off x="6144493" y="2500748"/>
              <a:ext cx="1600201" cy="634020"/>
            </a:xfrm>
            <a:prstGeom prst="rect">
              <a:avLst/>
            </a:prstGeom>
            <a:noFill/>
          </p:spPr>
          <p:txBody>
            <a:bodyPr wrap="square" rtlCol="0">
              <a:spAutoFit/>
            </a:bodyPr>
            <a:lstStyle/>
            <a:p>
              <a:pPr algn="ctr">
                <a:spcAft>
                  <a:spcPts val="1200"/>
                </a:spcAft>
              </a:pPr>
              <a:r>
                <a:rPr lang="en-US" sz="3520" dirty="0" smtClean="0">
                  <a:solidFill>
                    <a:schemeClr val="bg1"/>
                  </a:solidFill>
                  <a:latin typeface="Arial" pitchFamily="34" charset="0"/>
                </a:rPr>
                <a:t>Jupiter </a:t>
              </a:r>
            </a:p>
          </p:txBody>
        </p:sp>
        <p:sp>
          <p:nvSpPr>
            <p:cNvPr id="118" name="TextBox 117"/>
            <p:cNvSpPr txBox="1"/>
            <p:nvPr/>
          </p:nvSpPr>
          <p:spPr>
            <a:xfrm>
              <a:off x="540328" y="3692238"/>
              <a:ext cx="1330037" cy="634020"/>
            </a:xfrm>
            <a:prstGeom prst="rect">
              <a:avLst/>
            </a:prstGeom>
            <a:noFill/>
          </p:spPr>
          <p:txBody>
            <a:bodyPr wrap="square" rtlCol="0">
              <a:spAutoFit/>
            </a:bodyPr>
            <a:lstStyle/>
            <a:p>
              <a:pPr algn="ctr"/>
              <a:r>
                <a:rPr lang="en-US" sz="2000" dirty="0" smtClean="0">
                  <a:solidFill>
                    <a:schemeClr val="bg1"/>
                  </a:solidFill>
                  <a:latin typeface="Arial" pitchFamily="34" charset="0"/>
                </a:rPr>
                <a:t>Galaxies</a:t>
              </a:r>
              <a:r>
                <a:rPr lang="en-US" sz="3520" dirty="0" smtClean="0">
                  <a:solidFill>
                    <a:schemeClr val="bg1"/>
                  </a:solidFill>
                  <a:latin typeface="Arial" pitchFamily="34" charset="0"/>
                </a:rPr>
                <a:t> </a:t>
              </a:r>
            </a:p>
          </p:txBody>
        </p:sp>
        <p:sp>
          <p:nvSpPr>
            <p:cNvPr id="119" name="TextBox 118"/>
            <p:cNvSpPr txBox="1"/>
            <p:nvPr/>
          </p:nvSpPr>
          <p:spPr>
            <a:xfrm>
              <a:off x="4890653" y="3609111"/>
              <a:ext cx="1593275" cy="400110"/>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Nebulas</a:t>
              </a:r>
            </a:p>
          </p:txBody>
        </p:sp>
        <p:sp>
          <p:nvSpPr>
            <p:cNvPr id="120" name="TextBox 119"/>
            <p:cNvSpPr txBox="1"/>
            <p:nvPr/>
          </p:nvSpPr>
          <p:spPr>
            <a:xfrm>
              <a:off x="2410693" y="3124201"/>
              <a:ext cx="1357745" cy="707886"/>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Star Clusters</a:t>
              </a:r>
            </a:p>
          </p:txBody>
        </p:sp>
        <p:sp>
          <p:nvSpPr>
            <p:cNvPr id="121" name="TextBox 120"/>
            <p:cNvSpPr txBox="1"/>
            <p:nvPr/>
          </p:nvSpPr>
          <p:spPr>
            <a:xfrm>
              <a:off x="7065820" y="5063839"/>
              <a:ext cx="1357745" cy="707886"/>
            </a:xfrm>
            <a:prstGeom prst="rect">
              <a:avLst/>
            </a:prstGeom>
            <a:noFill/>
          </p:spPr>
          <p:txBody>
            <a:bodyPr wrap="square" rtlCol="0">
              <a:spAutoFit/>
            </a:bodyPr>
            <a:lstStyle/>
            <a:p>
              <a:pPr algn="ctr">
                <a:spcAft>
                  <a:spcPts val="1200"/>
                </a:spcAft>
              </a:pPr>
              <a:r>
                <a:rPr lang="en-US" sz="2000" dirty="0" smtClean="0">
                  <a:solidFill>
                    <a:schemeClr val="bg1"/>
                  </a:solidFill>
                  <a:latin typeface="Arial" pitchFamily="34" charset="0"/>
                </a:rPr>
                <a:t>Globular Clusters</a:t>
              </a:r>
            </a:p>
          </p:txBody>
        </p:sp>
        <p:sp>
          <p:nvSpPr>
            <p:cNvPr id="122" name="TextBox 121"/>
            <p:cNvSpPr txBox="1"/>
            <p:nvPr/>
          </p:nvSpPr>
          <p:spPr>
            <a:xfrm>
              <a:off x="4724402" y="1059873"/>
              <a:ext cx="1357745" cy="707886"/>
            </a:xfrm>
            <a:prstGeom prst="rect">
              <a:avLst/>
            </a:prstGeom>
            <a:noFill/>
          </p:spPr>
          <p:txBody>
            <a:bodyPr wrap="square" rtlCol="0">
              <a:spAutoFit/>
            </a:bodyPr>
            <a:lstStyle/>
            <a:p>
              <a:pPr algn="ctr"/>
              <a:r>
                <a:rPr lang="en-US" sz="2000" dirty="0" smtClean="0">
                  <a:solidFill>
                    <a:schemeClr val="bg1"/>
                  </a:solidFill>
                  <a:latin typeface="Arial" pitchFamily="34" charset="0"/>
                </a:rPr>
                <a:t>Double</a:t>
              </a:r>
            </a:p>
            <a:p>
              <a:pPr algn="ctr">
                <a:spcAft>
                  <a:spcPts val="1200"/>
                </a:spcAft>
              </a:pPr>
              <a:r>
                <a:rPr lang="en-US" sz="2000" dirty="0" smtClean="0">
                  <a:solidFill>
                    <a:schemeClr val="bg1"/>
                  </a:solidFill>
                  <a:latin typeface="Arial" pitchFamily="34" charset="0"/>
                </a:rPr>
                <a:t>Stars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99468" y="3379717"/>
            <a:ext cx="411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41763" y="2306787"/>
            <a:ext cx="6019800" cy="1908215"/>
          </a:xfrm>
          <a:prstGeom prst="rect">
            <a:avLst/>
          </a:prstGeom>
          <a:noFill/>
        </p:spPr>
        <p:txBody>
          <a:bodyPr wrap="square" rtlCol="0">
            <a:spAutoFit/>
          </a:bodyPr>
          <a:lstStyle/>
          <a:p>
            <a:pPr algn="ctr">
              <a:spcAft>
                <a:spcPts val="1200"/>
              </a:spcAft>
            </a:pPr>
            <a:r>
              <a:rPr lang="en-US" sz="3600" i="1" dirty="0" smtClean="0">
                <a:solidFill>
                  <a:schemeClr val="bg1"/>
                </a:solidFill>
                <a:latin typeface="Freestyle Script" pitchFamily="66" charset="0"/>
              </a:rPr>
              <a:t>. . . When, what to my wondering eyes should appear, </a:t>
            </a:r>
          </a:p>
          <a:p>
            <a:pPr algn="ctr">
              <a:spcAft>
                <a:spcPts val="1200"/>
              </a:spcAft>
            </a:pPr>
            <a:r>
              <a:rPr lang="en-US" sz="3600" i="1" dirty="0" smtClean="0">
                <a:solidFill>
                  <a:schemeClr val="bg1"/>
                </a:solidFill>
                <a:latin typeface="Freestyle Script" pitchFamily="66" charset="0"/>
              </a:rPr>
              <a:t>But a miniature sleigh, and eight tiny reindeer, </a:t>
            </a:r>
            <a:endParaRPr lang="en-US" sz="3600" i="1" dirty="0">
              <a:solidFill>
                <a:schemeClr val="bg1"/>
              </a:solidFill>
              <a:latin typeface="Freestyle Script" pitchFamily="66" charset="0"/>
            </a:endParaRPr>
          </a:p>
        </p:txBody>
      </p:sp>
      <p:pic>
        <p:nvPicPr>
          <p:cNvPr id="10" name="Picture 9"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142234"/>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sz="4400" dirty="0"/>
          </a:p>
        </p:txBody>
      </p:sp>
      <p:cxnSp>
        <p:nvCxnSpPr>
          <p:cNvPr id="9" name="Straight Connector 8"/>
          <p:cNvCxnSpPr/>
          <p:nvPr/>
        </p:nvCxnSpPr>
        <p:spPr>
          <a:xfrm>
            <a:off x="1066800" y="3048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6477000"/>
            <a:ext cx="701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75607"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685613" y="3352008"/>
            <a:ext cx="41148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86693" y="692727"/>
            <a:ext cx="7218219" cy="5602908"/>
            <a:chOff x="886693" y="623455"/>
            <a:chExt cx="7218219" cy="5602908"/>
          </a:xfrm>
        </p:grpSpPr>
        <p:cxnSp>
          <p:nvCxnSpPr>
            <p:cNvPr id="12" name="Straight Connector 11"/>
            <p:cNvCxnSpPr/>
            <p:nvPr/>
          </p:nvCxnSpPr>
          <p:spPr>
            <a:xfrm flipV="1">
              <a:off x="927824" y="1813418"/>
              <a:ext cx="925410" cy="79331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17752" y="1769345"/>
              <a:ext cx="699201" cy="24240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860906" y="645492"/>
              <a:ext cx="2097600" cy="130014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4159254" y="1616618"/>
              <a:ext cx="2688440" cy="96654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53" idx="0"/>
            </p:cNvCxnSpPr>
            <p:nvPr/>
          </p:nvCxnSpPr>
          <p:spPr>
            <a:xfrm rot="16200000" flipH="1">
              <a:off x="769852" y="3001211"/>
              <a:ext cx="1035711" cy="555249"/>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68152" y="3950945"/>
              <a:ext cx="4133509" cy="226974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3" idx="0"/>
            </p:cNvCxnSpPr>
            <p:nvPr/>
          </p:nvCxnSpPr>
          <p:spPr>
            <a:xfrm rot="5400000" flipH="1" flipV="1">
              <a:off x="1366193" y="2343108"/>
              <a:ext cx="1652722" cy="125444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22600" y="2166000"/>
              <a:ext cx="2940754" cy="130014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58" idx="1"/>
            </p:cNvCxnSpPr>
            <p:nvPr/>
          </p:nvCxnSpPr>
          <p:spPr>
            <a:xfrm rot="5400000">
              <a:off x="4518605" y="4821800"/>
              <a:ext cx="2447263" cy="14395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55" idx="3"/>
            </p:cNvCxnSpPr>
            <p:nvPr/>
          </p:nvCxnSpPr>
          <p:spPr>
            <a:xfrm rot="16200000" flipH="1">
              <a:off x="6873407" y="2773779"/>
              <a:ext cx="264435" cy="1869534"/>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58" idx="0"/>
            </p:cNvCxnSpPr>
            <p:nvPr/>
          </p:nvCxnSpPr>
          <p:spPr>
            <a:xfrm rot="10800000" flipV="1">
              <a:off x="5773085" y="4000691"/>
              <a:ext cx="2077037" cy="204938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5-Point Star 49"/>
            <p:cNvSpPr/>
            <p:nvPr/>
          </p:nvSpPr>
          <p:spPr>
            <a:xfrm>
              <a:off x="4876249" y="623455"/>
              <a:ext cx="205649" cy="176292"/>
            </a:xfrm>
            <a:prstGeom prst="star5">
              <a:avLst/>
            </a:prstGeom>
            <a:solidFill>
              <a:srgbClr val="142234"/>
            </a:solidFill>
            <a:ln>
              <a:solidFill>
                <a:schemeClr val="accent1">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1" name="5-Point Star 50"/>
            <p:cNvSpPr/>
            <p:nvPr/>
          </p:nvSpPr>
          <p:spPr>
            <a:xfrm>
              <a:off x="1894364" y="1659164"/>
              <a:ext cx="205649" cy="176292"/>
            </a:xfrm>
            <a:prstGeom prst="star5">
              <a:avLst/>
            </a:prstGeom>
            <a:solidFill>
              <a:srgbClr val="142234"/>
            </a:solidFill>
            <a:ln>
              <a:solidFill>
                <a:schemeClr val="accent1">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2" name="5-Point Star 51"/>
            <p:cNvSpPr/>
            <p:nvPr/>
          </p:nvSpPr>
          <p:spPr>
            <a:xfrm>
              <a:off x="886693" y="2606727"/>
              <a:ext cx="205649" cy="176292"/>
            </a:xfrm>
            <a:prstGeom prst="star5">
              <a:avLst/>
            </a:prstGeom>
            <a:solidFill>
              <a:srgbClr val="142234"/>
            </a:solidFill>
            <a:ln>
              <a:solidFill>
                <a:schemeClr val="accent1">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3" name="5-Point Star 52"/>
            <p:cNvSpPr/>
            <p:nvPr/>
          </p:nvSpPr>
          <p:spPr>
            <a:xfrm>
              <a:off x="1462506" y="3796691"/>
              <a:ext cx="205649" cy="176292"/>
            </a:xfrm>
            <a:prstGeom prst="star5">
              <a:avLst/>
            </a:prstGeom>
            <a:solidFill>
              <a:srgbClr val="142234"/>
            </a:solidFill>
            <a:ln>
              <a:solidFill>
                <a:schemeClr val="accent1">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4" name="5-Point Star 53"/>
            <p:cNvSpPr/>
            <p:nvPr/>
          </p:nvSpPr>
          <p:spPr>
            <a:xfrm>
              <a:off x="2675824" y="1967672"/>
              <a:ext cx="205649" cy="176292"/>
            </a:xfrm>
            <a:prstGeom prst="star5">
              <a:avLst/>
            </a:prstGeom>
            <a:solidFill>
              <a:srgbClr val="142234"/>
            </a:solidFill>
            <a:ln>
              <a:solidFill>
                <a:schemeClr val="accent1">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5" name="5-Point Star 54"/>
            <p:cNvSpPr/>
            <p:nvPr/>
          </p:nvSpPr>
          <p:spPr>
            <a:xfrm>
              <a:off x="5904484" y="3400037"/>
              <a:ext cx="205649" cy="176292"/>
            </a:xfrm>
            <a:prstGeom prst="star5">
              <a:avLst/>
            </a:prstGeom>
            <a:solidFill>
              <a:srgbClr val="142234"/>
            </a:solidFill>
            <a:ln>
              <a:solidFill>
                <a:schemeClr val="accent1">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7" name="5-Point Star 56"/>
            <p:cNvSpPr/>
            <p:nvPr/>
          </p:nvSpPr>
          <p:spPr>
            <a:xfrm>
              <a:off x="7899263" y="3774654"/>
              <a:ext cx="205649" cy="176292"/>
            </a:xfrm>
            <a:prstGeom prst="star5">
              <a:avLst/>
            </a:prstGeom>
            <a:solidFill>
              <a:srgbClr val="142234"/>
            </a:solidFill>
            <a:ln>
              <a:solidFill>
                <a:schemeClr val="accent1">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8" name="5-Point Star 57"/>
            <p:cNvSpPr/>
            <p:nvPr/>
          </p:nvSpPr>
          <p:spPr>
            <a:xfrm>
              <a:off x="5670260" y="6050071"/>
              <a:ext cx="205649" cy="176292"/>
            </a:xfrm>
            <a:prstGeom prst="star5">
              <a:avLst/>
            </a:prstGeom>
            <a:solidFill>
              <a:srgbClr val="142234"/>
            </a:solidFill>
            <a:ln>
              <a:solidFill>
                <a:schemeClr val="accent1">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8" name="TextBox 7"/>
          <p:cNvSpPr txBox="1"/>
          <p:nvPr/>
        </p:nvSpPr>
        <p:spPr>
          <a:xfrm>
            <a:off x="1489363" y="1676660"/>
            <a:ext cx="6019800" cy="3785652"/>
          </a:xfrm>
          <a:prstGeom prst="rect">
            <a:avLst/>
          </a:prstGeom>
          <a:noFill/>
        </p:spPr>
        <p:txBody>
          <a:bodyPr wrap="square" rtlCol="0">
            <a:spAutoFit/>
          </a:bodyPr>
          <a:lstStyle/>
          <a:p>
            <a:pPr algn="ctr">
              <a:spcAft>
                <a:spcPts val="1200"/>
              </a:spcAft>
            </a:pPr>
            <a:r>
              <a:rPr lang="en-US" sz="3600" i="1" dirty="0" smtClean="0">
                <a:solidFill>
                  <a:schemeClr val="bg1"/>
                </a:solidFill>
                <a:latin typeface="Freestyle Script" pitchFamily="66" charset="0"/>
              </a:rPr>
              <a:t>. . . When, what to my wondering eyes should appear, </a:t>
            </a:r>
          </a:p>
          <a:p>
            <a:pPr algn="ctr">
              <a:spcAft>
                <a:spcPts val="1200"/>
              </a:spcAft>
            </a:pPr>
            <a:r>
              <a:rPr lang="en-US" sz="3600" i="1" strike="sngStrike" dirty="0" smtClean="0">
                <a:solidFill>
                  <a:schemeClr val="accent1">
                    <a:lumMod val="20000"/>
                    <a:lumOff val="80000"/>
                  </a:schemeClr>
                </a:solidFill>
                <a:latin typeface="Freestyle Script" pitchFamily="66" charset="0"/>
              </a:rPr>
              <a:t>But a miniature sleigh, and eight tiny reindeer,</a:t>
            </a:r>
          </a:p>
          <a:p>
            <a:pPr algn="ctr">
              <a:spcAft>
                <a:spcPts val="1200"/>
              </a:spcAft>
            </a:pPr>
            <a:r>
              <a:rPr lang="en-US" sz="4800" i="1" dirty="0" smtClean="0">
                <a:solidFill>
                  <a:schemeClr val="bg1"/>
                </a:solidFill>
                <a:latin typeface="Freestyle Script" pitchFamily="66" charset="0"/>
              </a:rPr>
              <a:t>But a teapot, and eight billion stars </a:t>
            </a:r>
          </a:p>
          <a:p>
            <a:pPr algn="ctr">
              <a:spcAft>
                <a:spcPts val="1200"/>
              </a:spcAft>
            </a:pPr>
            <a:r>
              <a:rPr lang="en-US" sz="5400" i="1" dirty="0" smtClean="0">
                <a:solidFill>
                  <a:schemeClr val="bg1"/>
                </a:solidFill>
                <a:latin typeface="Freestyle Script" pitchFamily="66" charset="0"/>
              </a:rPr>
              <a:t>called the . . .</a:t>
            </a:r>
          </a:p>
        </p:txBody>
      </p:sp>
      <p:pic>
        <p:nvPicPr>
          <p:cNvPr id="31" name="Picture 30" descr="Nasa-PIA04250.jpg"/>
          <p:cNvPicPr>
            <a:picLocks noChangeAspect="1"/>
          </p:cNvPicPr>
          <p:nvPr/>
        </p:nvPicPr>
        <p:blipFill>
          <a:blip r:embed="rId2"/>
          <a:srcRect l="4379" t="37500" r="6008" b="37500"/>
          <a:stretch>
            <a:fillRect/>
          </a:stretch>
        </p:blipFill>
        <p:spPr>
          <a:xfrm>
            <a:off x="394855" y="284018"/>
            <a:ext cx="8333511" cy="28401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42234"/>
        </a:solidFill>
        <a:effectLst>
          <a:innerShdw blurRad="63500" dist="50800" dir="13500000">
            <a:prstClr val="black">
              <a:alpha val="50000"/>
            </a:prstClr>
          </a:inn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1785</TotalTime>
  <Words>966</Words>
  <Application>Microsoft Office PowerPoint</Application>
  <PresentationFormat>On-screen Show (4:3)</PresentationFormat>
  <Paragraphs>195</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Schmitt</dc:creator>
  <cp:lastModifiedBy>Dan Schmitt</cp:lastModifiedBy>
  <cp:revision>353</cp:revision>
  <dcterms:created xsi:type="dcterms:W3CDTF">2009-10-15T03:46:12Z</dcterms:created>
  <dcterms:modified xsi:type="dcterms:W3CDTF">2009-10-17T18:01:30Z</dcterms:modified>
</cp:coreProperties>
</file>